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447" r:id="rId2"/>
    <p:sldId id="449" r:id="rId3"/>
    <p:sldId id="450" r:id="rId4"/>
    <p:sldId id="451" r:id="rId5"/>
    <p:sldId id="452" r:id="rId6"/>
    <p:sldId id="454" r:id="rId7"/>
    <p:sldId id="453" r:id="rId8"/>
    <p:sldId id="455" r:id="rId9"/>
    <p:sldId id="457" r:id="rId10"/>
    <p:sldId id="481" r:id="rId11"/>
    <p:sldId id="456" r:id="rId12"/>
    <p:sldId id="4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Van Vooren" initials="AVV"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00"/>
    <a:srgbClr val="DA372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06" autoAdjust="0"/>
    <p:restoredTop sz="76161" autoAdjust="0"/>
  </p:normalViewPr>
  <p:slideViewPr>
    <p:cSldViewPr snapToGrid="0">
      <p:cViewPr>
        <p:scale>
          <a:sx n="75" d="100"/>
          <a:sy n="75" d="100"/>
        </p:scale>
        <p:origin x="1104" y="-84"/>
      </p:cViewPr>
      <p:guideLst/>
    </p:cSldViewPr>
  </p:slideViewPr>
  <p:outlineViewPr>
    <p:cViewPr>
      <p:scale>
        <a:sx n="33" d="100"/>
        <a:sy n="33" d="100"/>
      </p:scale>
      <p:origin x="0" y="0"/>
    </p:cViewPr>
  </p:outlineViewPr>
  <p:notesTextViewPr>
    <p:cViewPr>
      <p:scale>
        <a:sx n="25" d="100"/>
        <a:sy n="25" d="100"/>
      </p:scale>
      <p:origin x="0" y="0"/>
    </p:cViewPr>
  </p:notesTextViewPr>
  <p:sorterViewPr>
    <p:cViewPr>
      <p:scale>
        <a:sx n="100" d="100"/>
        <a:sy n="100" d="100"/>
      </p:scale>
      <p:origin x="0" y="-1584"/>
    </p:cViewPr>
  </p:sorterViewPr>
  <p:notesViewPr>
    <p:cSldViewPr snapToGrid="0" showGuides="1">
      <p:cViewPr varScale="1">
        <p:scale>
          <a:sx n="50" d="100"/>
          <a:sy n="50" d="100"/>
        </p:scale>
        <p:origin x="297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0E2243-AD61-45DD-B14A-FB354A8A5D21}" type="datetimeFigureOut">
              <a:rPr lang="en-US" smtClean="0"/>
              <a:t>8/23/2019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 DMTI Inc (2014) | Resource Materials</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553A1F-D955-463E-9B6A-97F51510CD77}" type="slidenum">
              <a:rPr lang="en-US" smtClean="0"/>
              <a:t>‹#›</a:t>
            </a:fld>
            <a:endParaRPr lang="en-US" dirty="0"/>
          </a:p>
        </p:txBody>
      </p:sp>
    </p:spTree>
    <p:extLst>
      <p:ext uri="{BB962C8B-B14F-4D97-AF65-F5344CB8AC3E}">
        <p14:creationId xmlns:p14="http://schemas.microsoft.com/office/powerpoint/2010/main" val="2384047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A1784-3C32-46B7-B98F-7170E7BC1F72}" type="datetimeFigureOut">
              <a:rPr lang="en-US" smtClean="0"/>
              <a:t>8/23/2019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A0C90-E84D-4E5B-960B-A7C939235718}" type="slidenum">
              <a:rPr lang="en-US" smtClean="0"/>
              <a:t>‹#›</a:t>
            </a:fld>
            <a:endParaRPr lang="en-US" dirty="0"/>
          </a:p>
        </p:txBody>
      </p:sp>
    </p:spTree>
    <p:extLst>
      <p:ext uri="{BB962C8B-B14F-4D97-AF65-F5344CB8AC3E}">
        <p14:creationId xmlns:p14="http://schemas.microsoft.com/office/powerpoint/2010/main" val="68931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2</a:t>
            </a:fld>
            <a:endParaRPr lang="en-US" dirty="0"/>
          </a:p>
        </p:txBody>
      </p:sp>
    </p:spTree>
    <p:extLst>
      <p:ext uri="{BB962C8B-B14F-4D97-AF65-F5344CB8AC3E}">
        <p14:creationId xmlns:p14="http://schemas.microsoft.com/office/powerpoint/2010/main" val="713145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HC is Honey Crisp</a:t>
            </a:r>
          </a:p>
          <a:p>
            <a:r>
              <a:rPr lang="en-US" baseline="0" dirty="0"/>
              <a:t>GS is Granny Smith	</a:t>
            </a:r>
          </a:p>
        </p:txBody>
      </p:sp>
      <p:sp>
        <p:nvSpPr>
          <p:cNvPr id="4" name="Slide Number Placeholder 3"/>
          <p:cNvSpPr>
            <a:spLocks noGrp="1"/>
          </p:cNvSpPr>
          <p:nvPr>
            <p:ph type="sldNum" sz="quarter" idx="10"/>
          </p:nvPr>
        </p:nvSpPr>
        <p:spPr/>
        <p:txBody>
          <a:bodyPr/>
          <a:lstStyle/>
          <a:p>
            <a:fld id="{1D4A0C90-E84D-4E5B-960B-A7C939235718}" type="slidenum">
              <a:rPr lang="en-US" smtClean="0"/>
              <a:t>12</a:t>
            </a:fld>
            <a:endParaRPr lang="en-US" dirty="0"/>
          </a:p>
        </p:txBody>
      </p:sp>
    </p:spTree>
    <p:extLst>
      <p:ext uri="{BB962C8B-B14F-4D97-AF65-F5344CB8AC3E}">
        <p14:creationId xmlns:p14="http://schemas.microsoft.com/office/powerpoint/2010/main" val="2892706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3</a:t>
            </a:fld>
            <a:endParaRPr lang="en-US" dirty="0"/>
          </a:p>
        </p:txBody>
      </p:sp>
    </p:spTree>
    <p:extLst>
      <p:ext uri="{BB962C8B-B14F-4D97-AF65-F5344CB8AC3E}">
        <p14:creationId xmlns:p14="http://schemas.microsoft.com/office/powerpoint/2010/main" val="381470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4</a:t>
            </a:fld>
            <a:endParaRPr lang="en-US" dirty="0"/>
          </a:p>
        </p:txBody>
      </p:sp>
    </p:spTree>
    <p:extLst>
      <p:ext uri="{BB962C8B-B14F-4D97-AF65-F5344CB8AC3E}">
        <p14:creationId xmlns:p14="http://schemas.microsoft.com/office/powerpoint/2010/main" val="413107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5</a:t>
            </a:fld>
            <a:endParaRPr lang="en-US" dirty="0"/>
          </a:p>
        </p:txBody>
      </p:sp>
    </p:spTree>
    <p:extLst>
      <p:ext uri="{BB962C8B-B14F-4D97-AF65-F5344CB8AC3E}">
        <p14:creationId xmlns:p14="http://schemas.microsoft.com/office/powerpoint/2010/main" val="644299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6</a:t>
            </a:fld>
            <a:endParaRPr lang="en-US" dirty="0"/>
          </a:p>
        </p:txBody>
      </p:sp>
    </p:spTree>
    <p:extLst>
      <p:ext uri="{BB962C8B-B14F-4D97-AF65-F5344CB8AC3E}">
        <p14:creationId xmlns:p14="http://schemas.microsoft.com/office/powerpoint/2010/main" val="2238264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7</a:t>
            </a:fld>
            <a:endParaRPr lang="en-US" dirty="0"/>
          </a:p>
        </p:txBody>
      </p:sp>
    </p:spTree>
    <p:extLst>
      <p:ext uri="{BB962C8B-B14F-4D97-AF65-F5344CB8AC3E}">
        <p14:creationId xmlns:p14="http://schemas.microsoft.com/office/powerpoint/2010/main" val="372565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8</a:t>
            </a:fld>
            <a:endParaRPr lang="en-US" dirty="0"/>
          </a:p>
        </p:txBody>
      </p:sp>
    </p:spTree>
    <p:extLst>
      <p:ext uri="{BB962C8B-B14F-4D97-AF65-F5344CB8AC3E}">
        <p14:creationId xmlns:p14="http://schemas.microsoft.com/office/powerpoint/2010/main" val="1339782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D4A0C90-E84D-4E5B-960B-A7C939235718}" type="slidenum">
              <a:rPr lang="en-US" smtClean="0"/>
              <a:t>9</a:t>
            </a:fld>
            <a:endParaRPr lang="en-US" dirty="0"/>
          </a:p>
        </p:txBody>
      </p:sp>
    </p:spTree>
    <p:extLst>
      <p:ext uri="{BB962C8B-B14F-4D97-AF65-F5344CB8AC3E}">
        <p14:creationId xmlns:p14="http://schemas.microsoft.com/office/powerpoint/2010/main" val="339514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Use the next slide as a worksheet or present it for students to follow as they work in their math notebooks/journals.</a:t>
            </a:r>
          </a:p>
        </p:txBody>
      </p:sp>
      <p:sp>
        <p:nvSpPr>
          <p:cNvPr id="4" name="Slide Number Placeholder 3"/>
          <p:cNvSpPr>
            <a:spLocks noGrp="1"/>
          </p:cNvSpPr>
          <p:nvPr>
            <p:ph type="sldNum" sz="quarter" idx="10"/>
          </p:nvPr>
        </p:nvSpPr>
        <p:spPr/>
        <p:txBody>
          <a:bodyPr/>
          <a:lstStyle/>
          <a:p>
            <a:fld id="{1D4A0C90-E84D-4E5B-960B-A7C939235718}" type="slidenum">
              <a:rPr lang="en-US" smtClean="0"/>
              <a:t>11</a:t>
            </a:fld>
            <a:endParaRPr lang="en-US" dirty="0"/>
          </a:p>
        </p:txBody>
      </p:sp>
    </p:spTree>
    <p:extLst>
      <p:ext uri="{BB962C8B-B14F-4D97-AF65-F5344CB8AC3E}">
        <p14:creationId xmlns:p14="http://schemas.microsoft.com/office/powerpoint/2010/main" val="413537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8C1EB2-B907-4D8A-900E-53F4FDB236CD}" type="datetime1">
              <a:rPr lang="en-US" smtClean="0"/>
              <a:t>8/23/2019</a:t>
            </a:fld>
            <a:endParaRPr lang="en-US" dirty="0"/>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
        <p:nvSpPr>
          <p:cNvPr id="6" name="Slide Number Placeholder 5"/>
          <p:cNvSpPr>
            <a:spLocks noGrp="1"/>
          </p:cNvSpPr>
          <p:nvPr>
            <p:ph type="sldNum" sz="quarter" idx="12"/>
          </p:nvPr>
        </p:nvSpPr>
        <p:spPr/>
        <p:txBody>
          <a:bodyPr/>
          <a:lstStyle/>
          <a:p>
            <a:fld id="{DA776C46-10C5-4740-99D6-35440904B56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13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153CB4-24F1-4A93-96C6-B54D7C99F889}" type="datetime1">
              <a:rPr lang="en-US" smtClean="0"/>
              <a:t>8/23/2019</a:t>
            </a:fld>
            <a:endParaRPr lang="en-US" dirty="0"/>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
        <p:nvSpPr>
          <p:cNvPr id="6" name="Slide Number Placeholder 5"/>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210358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E64B9-5169-4A23-817A-5F22E3E855BB}" type="datetime1">
              <a:rPr lang="en-US" smtClean="0"/>
              <a:t>8/23/2019</a:t>
            </a:fld>
            <a:endParaRPr lang="en-US" dirty="0"/>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
        <p:nvSpPr>
          <p:cNvPr id="6" name="Slide Number Placeholder 5"/>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414575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Version </a:t>
            </a:r>
            <a:fld id="{FA1CD61B-8DEE-4B34-8BD6-19A6DE522BF6}" type="datetime1">
              <a:rPr lang="en-US" smtClean="0"/>
              <a:t>8/23/2019</a:t>
            </a:fld>
            <a:endParaRPr lang="en-US" dirty="0"/>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
        <p:nvSpPr>
          <p:cNvPr id="6" name="Slide Number Placeholder 5"/>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396120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ABF19-C5F0-4F14-A5F9-2288CC20E75D}" type="datetime1">
              <a:rPr lang="en-US" smtClean="0"/>
              <a:t>8/23/2019</a:t>
            </a:fld>
            <a:endParaRPr lang="en-US" dirty="0"/>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
        <p:nvSpPr>
          <p:cNvPr id="6" name="Slide Number Placeholder 5"/>
          <p:cNvSpPr>
            <a:spLocks noGrp="1"/>
          </p:cNvSpPr>
          <p:nvPr>
            <p:ph type="sldNum" sz="quarter" idx="12"/>
          </p:nvPr>
        </p:nvSpPr>
        <p:spPr/>
        <p:txBody>
          <a:bodyPr/>
          <a:lstStyle/>
          <a:p>
            <a:fld id="{DA776C46-10C5-4740-99D6-35440904B56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03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4422BC-3A54-4BC7-BD0A-D3E92F03890F}" type="datetime1">
              <a:rPr lang="en-US" smtClean="0"/>
              <a:t>8/23/2019</a:t>
            </a:fld>
            <a:endParaRPr lang="en-US" dirty="0"/>
          </a:p>
        </p:txBody>
      </p:sp>
      <p:sp>
        <p:nvSpPr>
          <p:cNvPr id="6" name="Footer Placeholder 5"/>
          <p:cNvSpPr>
            <a:spLocks noGrp="1"/>
          </p:cNvSpPr>
          <p:nvPr>
            <p:ph type="ftr" sz="quarter" idx="11"/>
          </p:nvPr>
        </p:nvSpPr>
        <p:spPr/>
        <p:txBody>
          <a:bodyPr/>
          <a:lstStyle/>
          <a:p>
            <a:r>
              <a:rPr lang="en-US"/>
              <a:t>© DMTI (2017) | Resource Materials | www.dmtinstitute.com</a:t>
            </a:r>
            <a:endParaRPr lang="en-US" dirty="0"/>
          </a:p>
        </p:txBody>
      </p:sp>
      <p:sp>
        <p:nvSpPr>
          <p:cNvPr id="7" name="Slide Number Placeholder 6"/>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110507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C8603-79D3-4A3A-A35C-FEB190F611C9}" type="datetime1">
              <a:rPr lang="en-US" smtClean="0"/>
              <a:t>8/23/2019</a:t>
            </a:fld>
            <a:endParaRPr lang="en-US" dirty="0"/>
          </a:p>
        </p:txBody>
      </p:sp>
      <p:sp>
        <p:nvSpPr>
          <p:cNvPr id="8" name="Footer Placeholder 7"/>
          <p:cNvSpPr>
            <a:spLocks noGrp="1"/>
          </p:cNvSpPr>
          <p:nvPr>
            <p:ph type="ftr" sz="quarter" idx="11"/>
          </p:nvPr>
        </p:nvSpPr>
        <p:spPr/>
        <p:txBody>
          <a:bodyPr/>
          <a:lstStyle/>
          <a:p>
            <a:r>
              <a:rPr lang="en-US"/>
              <a:t>© DMTI (2017) | Resource Materials | www.dmtinstitute.com</a:t>
            </a:r>
            <a:endParaRPr lang="en-US" dirty="0"/>
          </a:p>
        </p:txBody>
      </p:sp>
      <p:sp>
        <p:nvSpPr>
          <p:cNvPr id="9" name="Slide Number Placeholder 8"/>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99050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9B5839-3B2A-4B8C-BFC6-38F616D9A37A}" type="datetime1">
              <a:rPr lang="en-US" smtClean="0"/>
              <a:t>8/23/2019</a:t>
            </a:fld>
            <a:endParaRPr lang="en-US" dirty="0"/>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sp>
        <p:nvSpPr>
          <p:cNvPr id="5" name="Slide Number Placeholder 4"/>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250516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BFD0042-A4EA-4377-A88C-424BCBA04767}" type="datetime1">
              <a:rPr lang="en-US" smtClean="0"/>
              <a:t>8/23/2019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DMTI (2017) | Resource Materials | www.dmtinstitute.com</a:t>
            </a:r>
            <a:endParaRPr lang="en-US" dirty="0"/>
          </a:p>
        </p:txBody>
      </p:sp>
      <p:sp>
        <p:nvSpPr>
          <p:cNvPr id="9" name="Slide Number Placeholder 8"/>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24417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0F6F70-BAC6-4364-8204-6F7628215EAA}" type="datetime1">
              <a:rPr lang="en-US" smtClean="0"/>
              <a:t>8/23/2019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DMTI (2017) | Resource Materials | www.dmtinstitute.com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776C46-10C5-4740-99D6-35440904B56D}" type="slidenum">
              <a:rPr lang="en-US" smtClean="0"/>
              <a:t>‹#›</a:t>
            </a:fld>
            <a:endParaRPr lang="en-US" dirty="0"/>
          </a:p>
        </p:txBody>
      </p:sp>
    </p:spTree>
    <p:extLst>
      <p:ext uri="{BB962C8B-B14F-4D97-AF65-F5344CB8AC3E}">
        <p14:creationId xmlns:p14="http://schemas.microsoft.com/office/powerpoint/2010/main" val="314140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33DA8-2988-4E76-97EE-05A4A9AB46AA}" type="datetime1">
              <a:rPr lang="en-US" smtClean="0"/>
              <a:t>8/23/2019</a:t>
            </a:fld>
            <a:endParaRPr lang="en-US" dirty="0"/>
          </a:p>
        </p:txBody>
      </p:sp>
      <p:sp>
        <p:nvSpPr>
          <p:cNvPr id="6" name="Footer Placeholder 5"/>
          <p:cNvSpPr>
            <a:spLocks noGrp="1"/>
          </p:cNvSpPr>
          <p:nvPr>
            <p:ph type="ftr" sz="quarter" idx="11"/>
          </p:nvPr>
        </p:nvSpPr>
        <p:spPr/>
        <p:txBody>
          <a:bodyPr/>
          <a:lstStyle/>
          <a:p>
            <a:r>
              <a:rPr lang="en-US"/>
              <a:t>© DMTI (2017) | Resource Materials | www.dmtinstitute.com</a:t>
            </a:r>
            <a:endParaRPr lang="en-US" dirty="0"/>
          </a:p>
        </p:txBody>
      </p:sp>
      <p:sp>
        <p:nvSpPr>
          <p:cNvPr id="7" name="Slide Number Placeholder 6"/>
          <p:cNvSpPr>
            <a:spLocks noGrp="1"/>
          </p:cNvSpPr>
          <p:nvPr>
            <p:ph type="sldNum" sz="quarter" idx="12"/>
          </p:nvPr>
        </p:nvSpPr>
        <p:spPr/>
        <p:txBody>
          <a:bodyPr/>
          <a:lstStyle/>
          <a:p>
            <a:fld id="{DA776C46-10C5-4740-99D6-35440904B56D}" type="slidenum">
              <a:rPr lang="en-US" smtClean="0"/>
              <a:t>‹#›</a:t>
            </a:fld>
            <a:endParaRPr lang="en-US" dirty="0"/>
          </a:p>
        </p:txBody>
      </p:sp>
    </p:spTree>
    <p:extLst>
      <p:ext uri="{BB962C8B-B14F-4D97-AF65-F5344CB8AC3E}">
        <p14:creationId xmlns:p14="http://schemas.microsoft.com/office/powerpoint/2010/main" val="130505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9BB4ADD-0C7B-44B8-8F95-216A23F53EA3}" type="datetime1">
              <a:rPr lang="en-US" smtClean="0"/>
              <a:t>8/23/2019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DMTI (2017) | Resource Materials | www.dmtinstitute.com</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A776C46-10C5-4740-99D6-35440904B56D}"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168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Lesson 1</a:t>
            </a:r>
          </a:p>
        </p:txBody>
      </p:sp>
      <p:sp>
        <p:nvSpPr>
          <p:cNvPr id="9" name="Text Placeholder 8"/>
          <p:cNvSpPr>
            <a:spLocks noGrp="1"/>
          </p:cNvSpPr>
          <p:nvPr>
            <p:ph type="body" idx="1"/>
          </p:nvPr>
        </p:nvSpPr>
        <p:spPr/>
        <p:txBody>
          <a:bodyPr>
            <a:normAutofit/>
          </a:bodyPr>
          <a:lstStyle/>
          <a:p>
            <a:r>
              <a:rPr lang="en-US" dirty="0"/>
              <a:t>Ratio and Proportion</a:t>
            </a:r>
          </a:p>
          <a:p>
            <a:r>
              <a:rPr lang="en-US" i="1" dirty="0"/>
              <a:t>Apple Recipes </a:t>
            </a:r>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Tree>
    <p:extLst>
      <p:ext uri="{BB962C8B-B14F-4D97-AF65-F5344CB8AC3E}">
        <p14:creationId xmlns:p14="http://schemas.microsoft.com/office/powerpoint/2010/main" val="55892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Lesson 2</a:t>
            </a:r>
          </a:p>
        </p:txBody>
      </p:sp>
      <p:sp>
        <p:nvSpPr>
          <p:cNvPr id="9" name="Text Placeholder 8"/>
          <p:cNvSpPr>
            <a:spLocks noGrp="1"/>
          </p:cNvSpPr>
          <p:nvPr>
            <p:ph type="body" idx="1"/>
          </p:nvPr>
        </p:nvSpPr>
        <p:spPr/>
        <p:txBody>
          <a:bodyPr>
            <a:normAutofit/>
          </a:bodyPr>
          <a:lstStyle/>
          <a:p>
            <a:r>
              <a:rPr lang="en-US" dirty="0"/>
              <a:t>Ratio and Proportion</a:t>
            </a:r>
          </a:p>
          <a:p>
            <a:r>
              <a:rPr lang="en-US" i="1" dirty="0"/>
              <a:t>Practice</a:t>
            </a:r>
          </a:p>
        </p:txBody>
      </p:sp>
      <p:sp>
        <p:nvSpPr>
          <p:cNvPr id="5" name="Footer Placeholder 4"/>
          <p:cNvSpPr>
            <a:spLocks noGrp="1"/>
          </p:cNvSpPr>
          <p:nvPr>
            <p:ph type="ftr" sz="quarter" idx="11"/>
          </p:nvPr>
        </p:nvSpPr>
        <p:spPr/>
        <p:txBody>
          <a:bodyPr/>
          <a:lstStyle/>
          <a:p>
            <a:r>
              <a:rPr lang="en-US"/>
              <a:t>© DMTI (2017) | Resource Materials | www.dmtinstitute.com</a:t>
            </a:r>
            <a:endParaRPr lang="en-US" dirty="0"/>
          </a:p>
        </p:txBody>
      </p:sp>
    </p:spTree>
    <p:extLst>
      <p:ext uri="{BB962C8B-B14F-4D97-AF65-F5344CB8AC3E}">
        <p14:creationId xmlns:p14="http://schemas.microsoft.com/office/powerpoint/2010/main" val="3893039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2: Practice</a:t>
            </a:r>
          </a:p>
        </p:txBody>
      </p:sp>
      <p:sp>
        <p:nvSpPr>
          <p:cNvPr id="6" name="Content Placeholder 5"/>
          <p:cNvSpPr>
            <a:spLocks noGrp="1"/>
          </p:cNvSpPr>
          <p:nvPr>
            <p:ph idx="1"/>
          </p:nvPr>
        </p:nvSpPr>
        <p:spPr>
          <a:xfrm>
            <a:off x="315883" y="1845733"/>
            <a:ext cx="11460106" cy="3695257"/>
          </a:xfrm>
        </p:spPr>
        <p:txBody>
          <a:bodyPr>
            <a:noAutofit/>
          </a:bodyPr>
          <a:lstStyle/>
          <a:p>
            <a:pPr marL="0" indent="0">
              <a:buNone/>
            </a:pPr>
            <a:r>
              <a:rPr lang="en-US" sz="2600" dirty="0"/>
              <a:t>The Fletchers decide to examine a number of different combinations of apples for their pies. Answer the following questions based on the new ratios of honey crisp to granny smith apples you are given.</a:t>
            </a:r>
          </a:p>
          <a:p>
            <a:pPr marL="514350" indent="-514350">
              <a:buAutoNum type="arabicPeriod"/>
            </a:pPr>
            <a:r>
              <a:rPr lang="en-US" sz="2400" dirty="0"/>
              <a:t>How many of each apple for 5 recipes? </a:t>
            </a:r>
          </a:p>
          <a:p>
            <a:pPr marL="514350" indent="-514350">
              <a:buAutoNum type="arabicPeriod"/>
            </a:pPr>
            <a:r>
              <a:rPr lang="en-US" sz="2400" dirty="0"/>
              <a:t>How many of each apple for 60 recipes. </a:t>
            </a:r>
          </a:p>
          <a:p>
            <a:pPr marL="514350" indent="-514350">
              <a:buAutoNum type="arabicPeriod"/>
            </a:pPr>
            <a:r>
              <a:rPr lang="en-US" sz="2400" dirty="0"/>
              <a:t>What are the unit rates? </a:t>
            </a:r>
          </a:p>
          <a:p>
            <a:pPr marL="514350" indent="-514350">
              <a:buAutoNum type="arabicPeriod"/>
            </a:pPr>
            <a:r>
              <a:rPr lang="en-US" sz="2400" dirty="0"/>
              <a:t>Explain what each unit rate means. </a:t>
            </a:r>
          </a:p>
          <a:p>
            <a:pPr marL="0" indent="0">
              <a:buNone/>
            </a:pPr>
            <a:endParaRPr lang="en-US" sz="2600" dirty="0"/>
          </a:p>
          <a:p>
            <a:pPr marL="0" indent="0">
              <a:buNone/>
            </a:pPr>
            <a:endParaRPr lang="en-US" sz="2600" dirty="0"/>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Tree>
    <p:extLst>
      <p:ext uri="{BB962C8B-B14F-4D97-AF65-F5344CB8AC3E}">
        <p14:creationId xmlns:p14="http://schemas.microsoft.com/office/powerpoint/2010/main" val="88090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2: Practice</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663579619"/>
              </p:ext>
            </p:extLst>
          </p:nvPr>
        </p:nvGraphicFramePr>
        <p:xfrm>
          <a:off x="315882" y="1881898"/>
          <a:ext cx="11558791" cy="4368592"/>
        </p:xfrm>
        <a:graphic>
          <a:graphicData uri="http://schemas.openxmlformats.org/drawingml/2006/table">
            <a:tbl>
              <a:tblPr firstRow="1" bandRow="1">
                <a:tableStyleId>{5C22544A-7EE6-4342-B048-85BDC9FD1C3A}</a:tableStyleId>
              </a:tblPr>
              <a:tblGrid>
                <a:gridCol w="1024403">
                  <a:extLst>
                    <a:ext uri="{9D8B030D-6E8A-4147-A177-3AD203B41FA5}">
                      <a16:colId xmlns:a16="http://schemas.microsoft.com/office/drawing/2014/main" val="20000"/>
                    </a:ext>
                  </a:extLst>
                </a:gridCol>
                <a:gridCol w="3261574">
                  <a:extLst>
                    <a:ext uri="{9D8B030D-6E8A-4147-A177-3AD203B41FA5}">
                      <a16:colId xmlns:a16="http://schemas.microsoft.com/office/drawing/2014/main" val="20001"/>
                    </a:ext>
                  </a:extLst>
                </a:gridCol>
                <a:gridCol w="3769531">
                  <a:extLst>
                    <a:ext uri="{9D8B030D-6E8A-4147-A177-3AD203B41FA5}">
                      <a16:colId xmlns:a16="http://schemas.microsoft.com/office/drawing/2014/main" val="20002"/>
                    </a:ext>
                  </a:extLst>
                </a:gridCol>
                <a:gridCol w="3503283">
                  <a:extLst>
                    <a:ext uri="{9D8B030D-6E8A-4147-A177-3AD203B41FA5}">
                      <a16:colId xmlns:a16="http://schemas.microsoft.com/office/drawing/2014/main" val="20003"/>
                    </a:ext>
                  </a:extLst>
                </a:gridCol>
              </a:tblGrid>
              <a:tr h="863048">
                <a:tc>
                  <a:txBody>
                    <a:bodyPr/>
                    <a:lstStyle/>
                    <a:p>
                      <a:r>
                        <a:rPr lang="en-US" dirty="0"/>
                        <a:t>Ratio</a:t>
                      </a:r>
                      <a:r>
                        <a:rPr lang="en-US" baseline="0" dirty="0"/>
                        <a:t> </a:t>
                      </a:r>
                    </a:p>
                    <a:p>
                      <a:r>
                        <a:rPr lang="en-US" baseline="0" dirty="0"/>
                        <a:t>(HC:GS)</a:t>
                      </a:r>
                      <a:endParaRPr lang="en-US" dirty="0"/>
                    </a:p>
                  </a:txBody>
                  <a:tcPr/>
                </a:tc>
                <a:tc>
                  <a:txBody>
                    <a:bodyPr/>
                    <a:lstStyle/>
                    <a:p>
                      <a:r>
                        <a:rPr lang="en-US" dirty="0"/>
                        <a:t>Area Model for</a:t>
                      </a:r>
                      <a:r>
                        <a:rPr lang="en-US" baseline="0" dirty="0"/>
                        <a:t> 5 recipes</a:t>
                      </a:r>
                      <a:endParaRPr lang="en-US" dirty="0"/>
                    </a:p>
                  </a:txBody>
                  <a:tcPr/>
                </a:tc>
                <a:tc>
                  <a:txBody>
                    <a:bodyPr/>
                    <a:lstStyle/>
                    <a:p>
                      <a:r>
                        <a:rPr lang="en-US" dirty="0"/>
                        <a:t>Ratio</a:t>
                      </a:r>
                      <a:r>
                        <a:rPr lang="en-US" baseline="0" dirty="0"/>
                        <a:t> Table for 60 recipes and unit rates </a:t>
                      </a:r>
                      <a:endParaRPr lang="en-US" dirty="0"/>
                    </a:p>
                  </a:txBody>
                  <a:tcPr/>
                </a:tc>
                <a:tc>
                  <a:txBody>
                    <a:bodyPr/>
                    <a:lstStyle/>
                    <a:p>
                      <a:r>
                        <a:rPr lang="en-US" dirty="0"/>
                        <a:t>Explanation</a:t>
                      </a:r>
                      <a:r>
                        <a:rPr lang="en-US" baseline="0" dirty="0"/>
                        <a:t> of unit rates</a:t>
                      </a:r>
                      <a:endParaRPr lang="en-US" dirty="0"/>
                    </a:p>
                  </a:txBody>
                  <a:tcPr/>
                </a:tc>
                <a:extLst>
                  <a:ext uri="{0D108BD9-81ED-4DB2-BD59-A6C34878D82A}">
                    <a16:rowId xmlns:a16="http://schemas.microsoft.com/office/drawing/2014/main" val="10000"/>
                  </a:ext>
                </a:extLst>
              </a:tr>
              <a:tr h="876386">
                <a:tc>
                  <a:txBody>
                    <a:bodyPr/>
                    <a:lstStyle/>
                    <a:p>
                      <a:r>
                        <a:rPr lang="en-US" dirty="0"/>
                        <a:t>4:6</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876386">
                <a:tc>
                  <a:txBody>
                    <a:bodyPr/>
                    <a:lstStyle/>
                    <a:p>
                      <a:r>
                        <a:rPr lang="en-US" dirty="0"/>
                        <a:t>6:8</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876386">
                <a:tc>
                  <a:txBody>
                    <a:bodyPr/>
                    <a:lstStyle/>
                    <a:p>
                      <a:r>
                        <a:rPr lang="en-US" dirty="0"/>
                        <a:t>5:10</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876386">
                <a:tc>
                  <a:txBody>
                    <a:bodyPr/>
                    <a:lstStyle/>
                    <a:p>
                      <a:r>
                        <a:rPr lang="en-US" dirty="0"/>
                        <a:t>5:8</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961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6" name="Content Placeholder 5"/>
          <p:cNvSpPr>
            <a:spLocks noGrp="1"/>
          </p:cNvSpPr>
          <p:nvPr>
            <p:ph idx="1"/>
          </p:nvPr>
        </p:nvSpPr>
        <p:spPr>
          <a:xfrm>
            <a:off x="315883" y="1845734"/>
            <a:ext cx="11460106" cy="1515304"/>
          </a:xfrm>
        </p:spPr>
        <p:txBody>
          <a:bodyPr>
            <a:noAutofit/>
          </a:bodyPr>
          <a:lstStyle/>
          <a:p>
            <a:pPr marL="0" indent="0">
              <a:buNone/>
            </a:pPr>
            <a:r>
              <a:rPr lang="en-US" sz="2600" dirty="0"/>
              <a:t>The Fletcher’s own a restaurant and found a new recipe they like for making an apple pie. The recipe uses 4 Honey Crisp (red) apples and 7 Granny Smith apples (green). </a:t>
            </a:r>
          </a:p>
          <a:p>
            <a:pPr marL="0" indent="0">
              <a:buNone/>
            </a:pPr>
            <a:r>
              <a:rPr lang="en-US" sz="2600" dirty="0"/>
              <a:t>1. Create a bar model to represent this </a:t>
            </a:r>
            <a:r>
              <a:rPr lang="en-US" sz="2600" b="1" dirty="0"/>
              <a:t>ratio</a:t>
            </a:r>
            <a:r>
              <a:rPr lang="en-US" sz="2600" dirty="0"/>
              <a:t> or </a:t>
            </a:r>
            <a:r>
              <a:rPr lang="en-US" sz="2600" b="1" dirty="0"/>
              <a:t>composed unit</a:t>
            </a:r>
            <a:r>
              <a:rPr lang="en-US" sz="2600" dirty="0"/>
              <a:t>. </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9" name="Rectangle 8"/>
          <p:cNvSpPr/>
          <p:nvPr/>
        </p:nvSpPr>
        <p:spPr>
          <a:xfrm>
            <a:off x="2434280" y="3707030"/>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0" name="Rectangle 9"/>
          <p:cNvSpPr/>
          <p:nvPr/>
        </p:nvSpPr>
        <p:spPr>
          <a:xfrm>
            <a:off x="4275437" y="3707030"/>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sp>
        <p:nvSpPr>
          <p:cNvPr id="12" name="TextBox 11"/>
          <p:cNvSpPr txBox="1"/>
          <p:nvPr/>
        </p:nvSpPr>
        <p:spPr>
          <a:xfrm>
            <a:off x="2434280" y="3336324"/>
            <a:ext cx="1841157" cy="369332"/>
          </a:xfrm>
          <a:prstGeom prst="rect">
            <a:avLst/>
          </a:prstGeom>
          <a:noFill/>
        </p:spPr>
        <p:txBody>
          <a:bodyPr wrap="square" rtlCol="0">
            <a:spAutoFit/>
          </a:bodyPr>
          <a:lstStyle/>
          <a:p>
            <a:pPr algn="ctr"/>
            <a:r>
              <a:rPr lang="en-US" dirty="0"/>
              <a:t>Honey Crisp</a:t>
            </a:r>
          </a:p>
        </p:txBody>
      </p:sp>
      <p:sp>
        <p:nvSpPr>
          <p:cNvPr id="13" name="TextBox 12"/>
          <p:cNvSpPr txBox="1"/>
          <p:nvPr/>
        </p:nvSpPr>
        <p:spPr>
          <a:xfrm>
            <a:off x="4275437" y="3334174"/>
            <a:ext cx="3249828" cy="369332"/>
          </a:xfrm>
          <a:prstGeom prst="rect">
            <a:avLst/>
          </a:prstGeom>
          <a:noFill/>
        </p:spPr>
        <p:txBody>
          <a:bodyPr wrap="square" rtlCol="0">
            <a:spAutoFit/>
          </a:bodyPr>
          <a:lstStyle/>
          <a:p>
            <a:pPr algn="ctr"/>
            <a:r>
              <a:rPr lang="en-US" dirty="0"/>
              <a:t>Granny Smith</a:t>
            </a:r>
          </a:p>
        </p:txBody>
      </p:sp>
      <p:sp>
        <p:nvSpPr>
          <p:cNvPr id="14" name="TextBox 13"/>
          <p:cNvSpPr txBox="1"/>
          <p:nvPr/>
        </p:nvSpPr>
        <p:spPr>
          <a:xfrm>
            <a:off x="7741508" y="3334174"/>
            <a:ext cx="1723768" cy="369332"/>
          </a:xfrm>
          <a:prstGeom prst="rect">
            <a:avLst/>
          </a:prstGeom>
          <a:noFill/>
        </p:spPr>
        <p:txBody>
          <a:bodyPr wrap="square" rtlCol="0">
            <a:spAutoFit/>
          </a:bodyPr>
          <a:lstStyle/>
          <a:p>
            <a:pPr algn="ctr"/>
            <a:r>
              <a:rPr lang="en-US" dirty="0"/>
              <a:t>Total</a:t>
            </a:r>
          </a:p>
        </p:txBody>
      </p:sp>
      <p:sp>
        <p:nvSpPr>
          <p:cNvPr id="15" name="TextBox 14"/>
          <p:cNvSpPr txBox="1"/>
          <p:nvPr/>
        </p:nvSpPr>
        <p:spPr>
          <a:xfrm>
            <a:off x="7741508" y="3703506"/>
            <a:ext cx="1723768" cy="369332"/>
          </a:xfrm>
          <a:prstGeom prst="rect">
            <a:avLst/>
          </a:prstGeom>
          <a:noFill/>
        </p:spPr>
        <p:txBody>
          <a:bodyPr wrap="square" rtlCol="0">
            <a:spAutoFit/>
          </a:bodyPr>
          <a:lstStyle/>
          <a:p>
            <a:pPr algn="ctr"/>
            <a:r>
              <a:rPr lang="en-US" dirty="0"/>
              <a:t>11</a:t>
            </a:r>
          </a:p>
        </p:txBody>
      </p:sp>
    </p:spTree>
    <p:extLst>
      <p:ext uri="{BB962C8B-B14F-4D97-AF65-F5344CB8AC3E}">
        <p14:creationId xmlns:p14="http://schemas.microsoft.com/office/powerpoint/2010/main" val="355498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grpSp>
        <p:nvGrpSpPr>
          <p:cNvPr id="8" name="Group 7"/>
          <p:cNvGrpSpPr/>
          <p:nvPr/>
        </p:nvGrpSpPr>
        <p:grpSpPr>
          <a:xfrm>
            <a:off x="2434280" y="3731745"/>
            <a:ext cx="5090985" cy="383060"/>
            <a:chOff x="2434280" y="3447535"/>
            <a:chExt cx="5090985" cy="383060"/>
          </a:xfrm>
        </p:grpSpPr>
        <p:sp>
          <p:nvSpPr>
            <p:cNvPr id="9" name="Rectangle 8"/>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0" name="Rectangle 9"/>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sp>
        <p:nvSpPr>
          <p:cNvPr id="11" name="Content Placeholder 5"/>
          <p:cNvSpPr txBox="1">
            <a:spLocks/>
          </p:cNvSpPr>
          <p:nvPr/>
        </p:nvSpPr>
        <p:spPr>
          <a:xfrm>
            <a:off x="315883" y="1904795"/>
            <a:ext cx="11460106" cy="134503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They decide to make 5 pies to see whether their customers like them as well. </a:t>
            </a:r>
          </a:p>
          <a:p>
            <a:pPr marL="0" indent="0">
              <a:buFont typeface="Calibri" panose="020F0502020204030204" pitchFamily="34" charset="0"/>
              <a:buNone/>
            </a:pPr>
            <a:r>
              <a:rPr lang="en-US" sz="2600" dirty="0"/>
              <a:t>2. How many of each type of apple do they need to buy? (Show using a bar model that sweeps down.)</a:t>
            </a:r>
          </a:p>
        </p:txBody>
      </p:sp>
      <p:grpSp>
        <p:nvGrpSpPr>
          <p:cNvPr id="12" name="Group 11"/>
          <p:cNvGrpSpPr/>
          <p:nvPr/>
        </p:nvGrpSpPr>
        <p:grpSpPr>
          <a:xfrm>
            <a:off x="2438396" y="4118928"/>
            <a:ext cx="5090985" cy="383060"/>
            <a:chOff x="2434280" y="3447535"/>
            <a:chExt cx="5090985" cy="383060"/>
          </a:xfrm>
        </p:grpSpPr>
        <p:sp>
          <p:nvSpPr>
            <p:cNvPr id="13" name="Rectangle 12"/>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4" name="Rectangle 13"/>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15" name="Group 14"/>
          <p:cNvGrpSpPr/>
          <p:nvPr/>
        </p:nvGrpSpPr>
        <p:grpSpPr>
          <a:xfrm>
            <a:off x="2430155" y="4501988"/>
            <a:ext cx="5090985" cy="383060"/>
            <a:chOff x="2434280" y="3447535"/>
            <a:chExt cx="5090985" cy="383060"/>
          </a:xfrm>
        </p:grpSpPr>
        <p:sp>
          <p:nvSpPr>
            <p:cNvPr id="16" name="Rectangle 15"/>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7" name="Rectangle 16"/>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18" name="Group 17"/>
          <p:cNvGrpSpPr/>
          <p:nvPr/>
        </p:nvGrpSpPr>
        <p:grpSpPr>
          <a:xfrm>
            <a:off x="2430155" y="4885701"/>
            <a:ext cx="5090985" cy="383060"/>
            <a:chOff x="2434280" y="3447535"/>
            <a:chExt cx="5090985" cy="383060"/>
          </a:xfrm>
        </p:grpSpPr>
        <p:sp>
          <p:nvSpPr>
            <p:cNvPr id="19" name="Rectangle 18"/>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0" name="Rectangle 19"/>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21" name="Group 20"/>
          <p:cNvGrpSpPr/>
          <p:nvPr/>
        </p:nvGrpSpPr>
        <p:grpSpPr>
          <a:xfrm>
            <a:off x="2430155" y="5260524"/>
            <a:ext cx="5090985" cy="383060"/>
            <a:chOff x="2434280" y="3447535"/>
            <a:chExt cx="5090985" cy="383060"/>
          </a:xfrm>
        </p:grpSpPr>
        <p:sp>
          <p:nvSpPr>
            <p:cNvPr id="22" name="Rectangle 21"/>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3" name="Rectangle 22"/>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28" name="Group 27"/>
          <p:cNvGrpSpPr/>
          <p:nvPr/>
        </p:nvGrpSpPr>
        <p:grpSpPr>
          <a:xfrm>
            <a:off x="2438395" y="3334174"/>
            <a:ext cx="7026881" cy="390300"/>
            <a:chOff x="2438395" y="3334174"/>
            <a:chExt cx="7026881" cy="390300"/>
          </a:xfrm>
        </p:grpSpPr>
        <p:sp>
          <p:nvSpPr>
            <p:cNvPr id="24" name="TextBox 23"/>
            <p:cNvSpPr txBox="1"/>
            <p:nvPr/>
          </p:nvSpPr>
          <p:spPr>
            <a:xfrm>
              <a:off x="2438395" y="3355142"/>
              <a:ext cx="1841157" cy="369332"/>
            </a:xfrm>
            <a:prstGeom prst="rect">
              <a:avLst/>
            </a:prstGeom>
            <a:noFill/>
          </p:spPr>
          <p:txBody>
            <a:bodyPr wrap="square" rtlCol="0">
              <a:spAutoFit/>
            </a:bodyPr>
            <a:lstStyle/>
            <a:p>
              <a:pPr algn="ctr"/>
              <a:r>
                <a:rPr lang="en-US" dirty="0"/>
                <a:t>Honey Crisp</a:t>
              </a:r>
            </a:p>
          </p:txBody>
        </p:sp>
        <p:sp>
          <p:nvSpPr>
            <p:cNvPr id="25" name="TextBox 24"/>
            <p:cNvSpPr txBox="1"/>
            <p:nvPr/>
          </p:nvSpPr>
          <p:spPr>
            <a:xfrm>
              <a:off x="4275437" y="3346530"/>
              <a:ext cx="3249828" cy="369332"/>
            </a:xfrm>
            <a:prstGeom prst="rect">
              <a:avLst/>
            </a:prstGeom>
            <a:noFill/>
          </p:spPr>
          <p:txBody>
            <a:bodyPr wrap="square" rtlCol="0">
              <a:spAutoFit/>
            </a:bodyPr>
            <a:lstStyle/>
            <a:p>
              <a:pPr algn="ctr"/>
              <a:r>
                <a:rPr lang="en-US" dirty="0"/>
                <a:t>Granny Smith</a:t>
              </a:r>
            </a:p>
          </p:txBody>
        </p:sp>
        <p:sp>
          <p:nvSpPr>
            <p:cNvPr id="26" name="TextBox 25"/>
            <p:cNvSpPr txBox="1"/>
            <p:nvPr/>
          </p:nvSpPr>
          <p:spPr>
            <a:xfrm>
              <a:off x="7741508" y="3334174"/>
              <a:ext cx="1723768" cy="369332"/>
            </a:xfrm>
            <a:prstGeom prst="rect">
              <a:avLst/>
            </a:prstGeom>
            <a:noFill/>
          </p:spPr>
          <p:txBody>
            <a:bodyPr wrap="square" rtlCol="0">
              <a:spAutoFit/>
            </a:bodyPr>
            <a:lstStyle/>
            <a:p>
              <a:pPr algn="ctr"/>
              <a:r>
                <a:rPr lang="en-US" dirty="0"/>
                <a:t>Total</a:t>
              </a:r>
            </a:p>
          </p:txBody>
        </p:sp>
      </p:grpSp>
      <p:sp>
        <p:nvSpPr>
          <p:cNvPr id="27" name="TextBox 26"/>
          <p:cNvSpPr txBox="1"/>
          <p:nvPr/>
        </p:nvSpPr>
        <p:spPr>
          <a:xfrm>
            <a:off x="7741508" y="3703506"/>
            <a:ext cx="1723768" cy="369332"/>
          </a:xfrm>
          <a:prstGeom prst="rect">
            <a:avLst/>
          </a:prstGeom>
          <a:noFill/>
        </p:spPr>
        <p:txBody>
          <a:bodyPr wrap="square" rtlCol="0">
            <a:spAutoFit/>
          </a:bodyPr>
          <a:lstStyle/>
          <a:p>
            <a:pPr algn="ctr"/>
            <a:r>
              <a:rPr lang="en-US" dirty="0"/>
              <a:t>11</a:t>
            </a:r>
          </a:p>
        </p:txBody>
      </p:sp>
      <p:sp>
        <p:nvSpPr>
          <p:cNvPr id="29" name="TextBox 28"/>
          <p:cNvSpPr txBox="1"/>
          <p:nvPr/>
        </p:nvSpPr>
        <p:spPr>
          <a:xfrm>
            <a:off x="7741508" y="4066028"/>
            <a:ext cx="1723768" cy="369332"/>
          </a:xfrm>
          <a:prstGeom prst="rect">
            <a:avLst/>
          </a:prstGeom>
          <a:noFill/>
        </p:spPr>
        <p:txBody>
          <a:bodyPr wrap="square" rtlCol="0">
            <a:spAutoFit/>
          </a:bodyPr>
          <a:lstStyle/>
          <a:p>
            <a:pPr algn="ctr"/>
            <a:r>
              <a:rPr lang="en-US" dirty="0"/>
              <a:t>22</a:t>
            </a:r>
          </a:p>
        </p:txBody>
      </p:sp>
      <p:sp>
        <p:nvSpPr>
          <p:cNvPr id="30" name="TextBox 29"/>
          <p:cNvSpPr txBox="1"/>
          <p:nvPr/>
        </p:nvSpPr>
        <p:spPr>
          <a:xfrm>
            <a:off x="7741508" y="4455232"/>
            <a:ext cx="1723768" cy="369332"/>
          </a:xfrm>
          <a:prstGeom prst="rect">
            <a:avLst/>
          </a:prstGeom>
          <a:noFill/>
        </p:spPr>
        <p:txBody>
          <a:bodyPr wrap="square" rtlCol="0">
            <a:spAutoFit/>
          </a:bodyPr>
          <a:lstStyle/>
          <a:p>
            <a:pPr algn="ctr"/>
            <a:r>
              <a:rPr lang="en-US" dirty="0"/>
              <a:t>33</a:t>
            </a:r>
          </a:p>
        </p:txBody>
      </p:sp>
      <p:sp>
        <p:nvSpPr>
          <p:cNvPr id="31" name="TextBox 30"/>
          <p:cNvSpPr txBox="1"/>
          <p:nvPr/>
        </p:nvSpPr>
        <p:spPr>
          <a:xfrm>
            <a:off x="7741508" y="4844436"/>
            <a:ext cx="1723768" cy="369332"/>
          </a:xfrm>
          <a:prstGeom prst="rect">
            <a:avLst/>
          </a:prstGeom>
          <a:noFill/>
        </p:spPr>
        <p:txBody>
          <a:bodyPr wrap="square" rtlCol="0">
            <a:spAutoFit/>
          </a:bodyPr>
          <a:lstStyle/>
          <a:p>
            <a:pPr algn="ctr"/>
            <a:r>
              <a:rPr lang="en-US" dirty="0"/>
              <a:t>44</a:t>
            </a:r>
          </a:p>
        </p:txBody>
      </p:sp>
      <p:sp>
        <p:nvSpPr>
          <p:cNvPr id="32" name="TextBox 31"/>
          <p:cNvSpPr txBox="1"/>
          <p:nvPr/>
        </p:nvSpPr>
        <p:spPr>
          <a:xfrm>
            <a:off x="7762106" y="5262515"/>
            <a:ext cx="1723768" cy="369332"/>
          </a:xfrm>
          <a:prstGeom prst="rect">
            <a:avLst/>
          </a:prstGeom>
          <a:noFill/>
        </p:spPr>
        <p:txBody>
          <a:bodyPr wrap="square" rtlCol="0">
            <a:spAutoFit/>
          </a:bodyPr>
          <a:lstStyle/>
          <a:p>
            <a:pPr algn="ctr"/>
            <a:r>
              <a:rPr lang="en-US" dirty="0"/>
              <a:t>55</a:t>
            </a:r>
          </a:p>
        </p:txBody>
      </p:sp>
      <p:sp>
        <p:nvSpPr>
          <p:cNvPr id="33" name="TextBox 32"/>
          <p:cNvSpPr txBox="1"/>
          <p:nvPr/>
        </p:nvSpPr>
        <p:spPr>
          <a:xfrm>
            <a:off x="399530" y="3358888"/>
            <a:ext cx="1841157" cy="369332"/>
          </a:xfrm>
          <a:prstGeom prst="rect">
            <a:avLst/>
          </a:prstGeom>
          <a:noFill/>
        </p:spPr>
        <p:txBody>
          <a:bodyPr wrap="square" rtlCol="0">
            <a:spAutoFit/>
          </a:bodyPr>
          <a:lstStyle/>
          <a:p>
            <a:pPr algn="ctr"/>
            <a:r>
              <a:rPr lang="en-US" dirty="0"/>
              <a:t>Pie</a:t>
            </a:r>
          </a:p>
        </p:txBody>
      </p:sp>
      <p:sp>
        <p:nvSpPr>
          <p:cNvPr id="34" name="TextBox 33"/>
          <p:cNvSpPr txBox="1"/>
          <p:nvPr/>
        </p:nvSpPr>
        <p:spPr>
          <a:xfrm>
            <a:off x="518983" y="3703506"/>
            <a:ext cx="1603049" cy="369332"/>
          </a:xfrm>
          <a:prstGeom prst="rect">
            <a:avLst/>
          </a:prstGeom>
          <a:noFill/>
        </p:spPr>
        <p:txBody>
          <a:bodyPr wrap="square" rtlCol="0">
            <a:spAutoFit/>
          </a:bodyPr>
          <a:lstStyle/>
          <a:p>
            <a:pPr algn="ctr"/>
            <a:r>
              <a:rPr lang="en-US" dirty="0"/>
              <a:t>1</a:t>
            </a:r>
          </a:p>
        </p:txBody>
      </p:sp>
      <p:sp>
        <p:nvSpPr>
          <p:cNvPr id="35" name="TextBox 34"/>
          <p:cNvSpPr txBox="1"/>
          <p:nvPr/>
        </p:nvSpPr>
        <p:spPr>
          <a:xfrm>
            <a:off x="518583" y="4114805"/>
            <a:ext cx="1603049" cy="369332"/>
          </a:xfrm>
          <a:prstGeom prst="rect">
            <a:avLst/>
          </a:prstGeom>
          <a:noFill/>
        </p:spPr>
        <p:txBody>
          <a:bodyPr wrap="square" rtlCol="0">
            <a:spAutoFit/>
          </a:bodyPr>
          <a:lstStyle/>
          <a:p>
            <a:pPr algn="ctr"/>
            <a:r>
              <a:rPr lang="en-US" dirty="0"/>
              <a:t>2</a:t>
            </a:r>
          </a:p>
        </p:txBody>
      </p:sp>
      <p:sp>
        <p:nvSpPr>
          <p:cNvPr id="36" name="TextBox 35"/>
          <p:cNvSpPr txBox="1"/>
          <p:nvPr/>
        </p:nvSpPr>
        <p:spPr>
          <a:xfrm>
            <a:off x="510342" y="4455232"/>
            <a:ext cx="1603049" cy="369332"/>
          </a:xfrm>
          <a:prstGeom prst="rect">
            <a:avLst/>
          </a:prstGeom>
          <a:noFill/>
        </p:spPr>
        <p:txBody>
          <a:bodyPr wrap="square" rtlCol="0">
            <a:spAutoFit/>
          </a:bodyPr>
          <a:lstStyle/>
          <a:p>
            <a:pPr algn="ctr"/>
            <a:r>
              <a:rPr lang="en-US" dirty="0"/>
              <a:t>3</a:t>
            </a:r>
          </a:p>
        </p:txBody>
      </p:sp>
      <p:sp>
        <p:nvSpPr>
          <p:cNvPr id="37" name="TextBox 36"/>
          <p:cNvSpPr txBox="1"/>
          <p:nvPr/>
        </p:nvSpPr>
        <p:spPr>
          <a:xfrm>
            <a:off x="510342" y="4837626"/>
            <a:ext cx="1603049" cy="369332"/>
          </a:xfrm>
          <a:prstGeom prst="rect">
            <a:avLst/>
          </a:prstGeom>
          <a:noFill/>
        </p:spPr>
        <p:txBody>
          <a:bodyPr wrap="square" rtlCol="0">
            <a:spAutoFit/>
          </a:bodyPr>
          <a:lstStyle/>
          <a:p>
            <a:pPr algn="ctr"/>
            <a:r>
              <a:rPr lang="en-US" dirty="0"/>
              <a:t>4</a:t>
            </a:r>
          </a:p>
        </p:txBody>
      </p:sp>
      <p:sp>
        <p:nvSpPr>
          <p:cNvPr id="38" name="TextBox 37"/>
          <p:cNvSpPr txBox="1"/>
          <p:nvPr/>
        </p:nvSpPr>
        <p:spPr>
          <a:xfrm>
            <a:off x="510342" y="5274252"/>
            <a:ext cx="1603049" cy="369332"/>
          </a:xfrm>
          <a:prstGeom prst="rect">
            <a:avLst/>
          </a:prstGeom>
          <a:noFill/>
        </p:spPr>
        <p:txBody>
          <a:bodyPr wrap="square" rtlCol="0">
            <a:spAutoFit/>
          </a:bodyPr>
          <a:lstStyle/>
          <a:p>
            <a:pPr algn="ctr"/>
            <a:r>
              <a:rPr lang="en-US" dirty="0"/>
              <a:t>5</a:t>
            </a:r>
          </a:p>
        </p:txBody>
      </p:sp>
      <p:sp>
        <p:nvSpPr>
          <p:cNvPr id="39" name="TextBox 38"/>
          <p:cNvSpPr txBox="1"/>
          <p:nvPr/>
        </p:nvSpPr>
        <p:spPr>
          <a:xfrm>
            <a:off x="2488849" y="5693679"/>
            <a:ext cx="1723768" cy="369332"/>
          </a:xfrm>
          <a:prstGeom prst="rect">
            <a:avLst/>
          </a:prstGeom>
          <a:noFill/>
        </p:spPr>
        <p:txBody>
          <a:bodyPr wrap="square" rtlCol="0">
            <a:spAutoFit/>
          </a:bodyPr>
          <a:lstStyle/>
          <a:p>
            <a:pPr algn="ctr"/>
            <a:r>
              <a:rPr lang="en-US" dirty="0"/>
              <a:t>5 x 4 = 20</a:t>
            </a:r>
          </a:p>
        </p:txBody>
      </p:sp>
      <p:sp>
        <p:nvSpPr>
          <p:cNvPr id="40" name="TextBox 39"/>
          <p:cNvSpPr txBox="1"/>
          <p:nvPr/>
        </p:nvSpPr>
        <p:spPr>
          <a:xfrm>
            <a:off x="4322168" y="5712986"/>
            <a:ext cx="3198972" cy="369332"/>
          </a:xfrm>
          <a:prstGeom prst="rect">
            <a:avLst/>
          </a:prstGeom>
          <a:noFill/>
        </p:spPr>
        <p:txBody>
          <a:bodyPr wrap="square" rtlCol="0">
            <a:spAutoFit/>
          </a:bodyPr>
          <a:lstStyle/>
          <a:p>
            <a:pPr algn="ctr"/>
            <a:r>
              <a:rPr lang="en-US" dirty="0"/>
              <a:t>5 x 7 = 35</a:t>
            </a:r>
          </a:p>
        </p:txBody>
      </p:sp>
    </p:spTree>
    <p:extLst>
      <p:ext uri="{BB962C8B-B14F-4D97-AF65-F5344CB8AC3E}">
        <p14:creationId xmlns:p14="http://schemas.microsoft.com/office/powerpoint/2010/main" val="396007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P spid="31" grpId="0"/>
      <p:bldP spid="32" grpId="0"/>
      <p:bldP spid="33" grpId="0"/>
      <p:bldP spid="34" grpId="0"/>
      <p:bldP spid="35" grpId="0"/>
      <p:bldP spid="36" grpId="0"/>
      <p:bldP spid="37" grpId="0"/>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11" name="Content Placeholder 5"/>
          <p:cNvSpPr txBox="1">
            <a:spLocks/>
          </p:cNvSpPr>
          <p:nvPr/>
        </p:nvSpPr>
        <p:spPr>
          <a:xfrm>
            <a:off x="315883" y="1904795"/>
            <a:ext cx="11460106" cy="134503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This model shows how a </a:t>
            </a:r>
            <a:r>
              <a:rPr lang="en-US" sz="2600" b="1" dirty="0"/>
              <a:t>ratio</a:t>
            </a:r>
            <a:r>
              <a:rPr lang="en-US" sz="2600" dirty="0"/>
              <a:t> (the numerical relationship of two amounts) forms a composed unit of 4:7 or 4 to 7. When a ratio grows or shrinks, it is a </a:t>
            </a:r>
            <a:r>
              <a:rPr lang="en-US" sz="2600" b="1" dirty="0"/>
              <a:t>multiplicative</a:t>
            </a:r>
            <a:r>
              <a:rPr lang="en-US" sz="2600" dirty="0"/>
              <a:t> relationship. Use the bar model (or area model) to explain Beth and Tanner’s ideas.</a:t>
            </a:r>
          </a:p>
        </p:txBody>
      </p:sp>
      <p:grpSp>
        <p:nvGrpSpPr>
          <p:cNvPr id="6" name="Group 5"/>
          <p:cNvGrpSpPr/>
          <p:nvPr/>
        </p:nvGrpSpPr>
        <p:grpSpPr>
          <a:xfrm>
            <a:off x="3534030" y="3573246"/>
            <a:ext cx="9086344" cy="2748144"/>
            <a:chOff x="399530" y="3334174"/>
            <a:chExt cx="9086344" cy="2748144"/>
          </a:xfrm>
        </p:grpSpPr>
        <p:grpSp>
          <p:nvGrpSpPr>
            <p:cNvPr id="8" name="Group 7"/>
            <p:cNvGrpSpPr/>
            <p:nvPr/>
          </p:nvGrpSpPr>
          <p:grpSpPr>
            <a:xfrm>
              <a:off x="2434280" y="3731745"/>
              <a:ext cx="5090985" cy="383060"/>
              <a:chOff x="2434280" y="3447535"/>
              <a:chExt cx="5090985" cy="383060"/>
            </a:xfrm>
          </p:grpSpPr>
          <p:sp>
            <p:nvSpPr>
              <p:cNvPr id="9" name="Rectangle 8"/>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0" name="Rectangle 9"/>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12" name="Group 11"/>
            <p:cNvGrpSpPr/>
            <p:nvPr/>
          </p:nvGrpSpPr>
          <p:grpSpPr>
            <a:xfrm>
              <a:off x="2438396" y="4118928"/>
              <a:ext cx="5090985" cy="383060"/>
              <a:chOff x="2434280" y="3447535"/>
              <a:chExt cx="5090985" cy="383060"/>
            </a:xfrm>
          </p:grpSpPr>
          <p:sp>
            <p:nvSpPr>
              <p:cNvPr id="13" name="Rectangle 12"/>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4" name="Rectangle 13"/>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15" name="Group 14"/>
            <p:cNvGrpSpPr/>
            <p:nvPr/>
          </p:nvGrpSpPr>
          <p:grpSpPr>
            <a:xfrm>
              <a:off x="2430155" y="4501988"/>
              <a:ext cx="5090985" cy="383060"/>
              <a:chOff x="2434280" y="3447535"/>
              <a:chExt cx="5090985" cy="383060"/>
            </a:xfrm>
          </p:grpSpPr>
          <p:sp>
            <p:nvSpPr>
              <p:cNvPr id="16" name="Rectangle 15"/>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7" name="Rectangle 16"/>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18" name="Group 17"/>
            <p:cNvGrpSpPr/>
            <p:nvPr/>
          </p:nvGrpSpPr>
          <p:grpSpPr>
            <a:xfrm>
              <a:off x="2430155" y="4885701"/>
              <a:ext cx="5090985" cy="383060"/>
              <a:chOff x="2434280" y="3447535"/>
              <a:chExt cx="5090985" cy="383060"/>
            </a:xfrm>
          </p:grpSpPr>
          <p:sp>
            <p:nvSpPr>
              <p:cNvPr id="19" name="Rectangle 18"/>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0" name="Rectangle 19"/>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21" name="Group 20"/>
            <p:cNvGrpSpPr/>
            <p:nvPr/>
          </p:nvGrpSpPr>
          <p:grpSpPr>
            <a:xfrm>
              <a:off x="2430155" y="5260524"/>
              <a:ext cx="5090985" cy="383060"/>
              <a:chOff x="2434280" y="3447535"/>
              <a:chExt cx="5090985" cy="383060"/>
            </a:xfrm>
          </p:grpSpPr>
          <p:sp>
            <p:nvSpPr>
              <p:cNvPr id="22" name="Rectangle 21"/>
              <p:cNvSpPr/>
              <p:nvPr/>
            </p:nvSpPr>
            <p:spPr>
              <a:xfrm>
                <a:off x="2434280" y="3447535"/>
                <a:ext cx="1841157" cy="383060"/>
              </a:xfrm>
              <a:prstGeom prst="rect">
                <a:avLst/>
              </a:prstGeom>
              <a:solidFill>
                <a:srgbClr val="DA372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3" name="Rectangle 22"/>
              <p:cNvSpPr/>
              <p:nvPr/>
            </p:nvSpPr>
            <p:spPr>
              <a:xfrm>
                <a:off x="4275437" y="3447535"/>
                <a:ext cx="3249828" cy="383060"/>
              </a:xfrm>
              <a:prstGeom prst="rect">
                <a:avLst/>
              </a:prstGeom>
              <a:solidFill>
                <a:srgbClr val="00B050"/>
              </a:solidFill>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7</a:t>
                </a:r>
              </a:p>
            </p:txBody>
          </p:sp>
        </p:grpSp>
        <p:grpSp>
          <p:nvGrpSpPr>
            <p:cNvPr id="28" name="Group 27"/>
            <p:cNvGrpSpPr/>
            <p:nvPr/>
          </p:nvGrpSpPr>
          <p:grpSpPr>
            <a:xfrm>
              <a:off x="2438395" y="3334174"/>
              <a:ext cx="7026881" cy="390300"/>
              <a:chOff x="2438395" y="3334174"/>
              <a:chExt cx="7026881" cy="390300"/>
            </a:xfrm>
          </p:grpSpPr>
          <p:sp>
            <p:nvSpPr>
              <p:cNvPr id="24" name="TextBox 23"/>
              <p:cNvSpPr txBox="1"/>
              <p:nvPr/>
            </p:nvSpPr>
            <p:spPr>
              <a:xfrm>
                <a:off x="2438395" y="3355142"/>
                <a:ext cx="1841157" cy="369332"/>
              </a:xfrm>
              <a:prstGeom prst="rect">
                <a:avLst/>
              </a:prstGeom>
              <a:noFill/>
            </p:spPr>
            <p:txBody>
              <a:bodyPr wrap="square" rtlCol="0">
                <a:spAutoFit/>
              </a:bodyPr>
              <a:lstStyle/>
              <a:p>
                <a:pPr algn="ctr"/>
                <a:r>
                  <a:rPr lang="en-US" dirty="0"/>
                  <a:t>Honey Crisp</a:t>
                </a:r>
              </a:p>
            </p:txBody>
          </p:sp>
          <p:sp>
            <p:nvSpPr>
              <p:cNvPr id="25" name="TextBox 24"/>
              <p:cNvSpPr txBox="1"/>
              <p:nvPr/>
            </p:nvSpPr>
            <p:spPr>
              <a:xfrm>
                <a:off x="4275437" y="3346530"/>
                <a:ext cx="3249828" cy="369332"/>
              </a:xfrm>
              <a:prstGeom prst="rect">
                <a:avLst/>
              </a:prstGeom>
              <a:noFill/>
            </p:spPr>
            <p:txBody>
              <a:bodyPr wrap="square" rtlCol="0">
                <a:spAutoFit/>
              </a:bodyPr>
              <a:lstStyle/>
              <a:p>
                <a:pPr algn="ctr"/>
                <a:r>
                  <a:rPr lang="en-US" dirty="0"/>
                  <a:t>Granny Smith</a:t>
                </a:r>
              </a:p>
            </p:txBody>
          </p:sp>
          <p:sp>
            <p:nvSpPr>
              <p:cNvPr id="26" name="TextBox 25"/>
              <p:cNvSpPr txBox="1"/>
              <p:nvPr/>
            </p:nvSpPr>
            <p:spPr>
              <a:xfrm>
                <a:off x="7741508" y="3334174"/>
                <a:ext cx="1723768" cy="369332"/>
              </a:xfrm>
              <a:prstGeom prst="rect">
                <a:avLst/>
              </a:prstGeom>
              <a:noFill/>
            </p:spPr>
            <p:txBody>
              <a:bodyPr wrap="square" rtlCol="0">
                <a:spAutoFit/>
              </a:bodyPr>
              <a:lstStyle/>
              <a:p>
                <a:pPr algn="ctr"/>
                <a:r>
                  <a:rPr lang="en-US" dirty="0"/>
                  <a:t>Total</a:t>
                </a:r>
              </a:p>
            </p:txBody>
          </p:sp>
        </p:grpSp>
        <p:sp>
          <p:nvSpPr>
            <p:cNvPr id="27" name="TextBox 26"/>
            <p:cNvSpPr txBox="1"/>
            <p:nvPr/>
          </p:nvSpPr>
          <p:spPr>
            <a:xfrm>
              <a:off x="7741508" y="3703506"/>
              <a:ext cx="1723768" cy="369332"/>
            </a:xfrm>
            <a:prstGeom prst="rect">
              <a:avLst/>
            </a:prstGeom>
            <a:noFill/>
          </p:spPr>
          <p:txBody>
            <a:bodyPr wrap="square" rtlCol="0">
              <a:spAutoFit/>
            </a:bodyPr>
            <a:lstStyle/>
            <a:p>
              <a:pPr algn="ctr"/>
              <a:r>
                <a:rPr lang="en-US" dirty="0"/>
                <a:t>11</a:t>
              </a:r>
            </a:p>
          </p:txBody>
        </p:sp>
        <p:sp>
          <p:nvSpPr>
            <p:cNvPr id="29" name="TextBox 28"/>
            <p:cNvSpPr txBox="1"/>
            <p:nvPr/>
          </p:nvSpPr>
          <p:spPr>
            <a:xfrm>
              <a:off x="7741508" y="4066028"/>
              <a:ext cx="1723768" cy="369332"/>
            </a:xfrm>
            <a:prstGeom prst="rect">
              <a:avLst/>
            </a:prstGeom>
            <a:noFill/>
          </p:spPr>
          <p:txBody>
            <a:bodyPr wrap="square" rtlCol="0">
              <a:spAutoFit/>
            </a:bodyPr>
            <a:lstStyle/>
            <a:p>
              <a:pPr algn="ctr"/>
              <a:r>
                <a:rPr lang="en-US" dirty="0"/>
                <a:t>22</a:t>
              </a:r>
            </a:p>
          </p:txBody>
        </p:sp>
        <p:sp>
          <p:nvSpPr>
            <p:cNvPr id="30" name="TextBox 29"/>
            <p:cNvSpPr txBox="1"/>
            <p:nvPr/>
          </p:nvSpPr>
          <p:spPr>
            <a:xfrm>
              <a:off x="7741508" y="4455232"/>
              <a:ext cx="1723768" cy="369332"/>
            </a:xfrm>
            <a:prstGeom prst="rect">
              <a:avLst/>
            </a:prstGeom>
            <a:noFill/>
          </p:spPr>
          <p:txBody>
            <a:bodyPr wrap="square" rtlCol="0">
              <a:spAutoFit/>
            </a:bodyPr>
            <a:lstStyle/>
            <a:p>
              <a:pPr algn="ctr"/>
              <a:r>
                <a:rPr lang="en-US" dirty="0"/>
                <a:t>33</a:t>
              </a:r>
            </a:p>
          </p:txBody>
        </p:sp>
        <p:sp>
          <p:nvSpPr>
            <p:cNvPr id="31" name="TextBox 30"/>
            <p:cNvSpPr txBox="1"/>
            <p:nvPr/>
          </p:nvSpPr>
          <p:spPr>
            <a:xfrm>
              <a:off x="7741508" y="4844436"/>
              <a:ext cx="1723768" cy="369332"/>
            </a:xfrm>
            <a:prstGeom prst="rect">
              <a:avLst/>
            </a:prstGeom>
            <a:noFill/>
          </p:spPr>
          <p:txBody>
            <a:bodyPr wrap="square" rtlCol="0">
              <a:spAutoFit/>
            </a:bodyPr>
            <a:lstStyle/>
            <a:p>
              <a:pPr algn="ctr"/>
              <a:r>
                <a:rPr lang="en-US" dirty="0"/>
                <a:t>44</a:t>
              </a:r>
            </a:p>
          </p:txBody>
        </p:sp>
        <p:sp>
          <p:nvSpPr>
            <p:cNvPr id="32" name="TextBox 31"/>
            <p:cNvSpPr txBox="1"/>
            <p:nvPr/>
          </p:nvSpPr>
          <p:spPr>
            <a:xfrm>
              <a:off x="7762106" y="5262515"/>
              <a:ext cx="1723768" cy="369332"/>
            </a:xfrm>
            <a:prstGeom prst="rect">
              <a:avLst/>
            </a:prstGeom>
            <a:noFill/>
          </p:spPr>
          <p:txBody>
            <a:bodyPr wrap="square" rtlCol="0">
              <a:spAutoFit/>
            </a:bodyPr>
            <a:lstStyle/>
            <a:p>
              <a:pPr algn="ctr"/>
              <a:r>
                <a:rPr lang="en-US" dirty="0"/>
                <a:t>55</a:t>
              </a:r>
            </a:p>
          </p:txBody>
        </p:sp>
        <p:sp>
          <p:nvSpPr>
            <p:cNvPr id="33" name="TextBox 32"/>
            <p:cNvSpPr txBox="1"/>
            <p:nvPr/>
          </p:nvSpPr>
          <p:spPr>
            <a:xfrm>
              <a:off x="399530" y="3358888"/>
              <a:ext cx="1841157" cy="369332"/>
            </a:xfrm>
            <a:prstGeom prst="rect">
              <a:avLst/>
            </a:prstGeom>
            <a:noFill/>
          </p:spPr>
          <p:txBody>
            <a:bodyPr wrap="square" rtlCol="0">
              <a:spAutoFit/>
            </a:bodyPr>
            <a:lstStyle/>
            <a:p>
              <a:pPr algn="ctr"/>
              <a:r>
                <a:rPr lang="en-US" dirty="0"/>
                <a:t>Pie</a:t>
              </a:r>
            </a:p>
          </p:txBody>
        </p:sp>
        <p:sp>
          <p:nvSpPr>
            <p:cNvPr id="34" name="TextBox 33"/>
            <p:cNvSpPr txBox="1"/>
            <p:nvPr/>
          </p:nvSpPr>
          <p:spPr>
            <a:xfrm>
              <a:off x="518983" y="3703506"/>
              <a:ext cx="1603049" cy="369332"/>
            </a:xfrm>
            <a:prstGeom prst="rect">
              <a:avLst/>
            </a:prstGeom>
            <a:noFill/>
          </p:spPr>
          <p:txBody>
            <a:bodyPr wrap="square" rtlCol="0">
              <a:spAutoFit/>
            </a:bodyPr>
            <a:lstStyle/>
            <a:p>
              <a:pPr algn="ctr"/>
              <a:r>
                <a:rPr lang="en-US" dirty="0"/>
                <a:t>1</a:t>
              </a:r>
            </a:p>
          </p:txBody>
        </p:sp>
        <p:sp>
          <p:nvSpPr>
            <p:cNvPr id="35" name="TextBox 34"/>
            <p:cNvSpPr txBox="1"/>
            <p:nvPr/>
          </p:nvSpPr>
          <p:spPr>
            <a:xfrm>
              <a:off x="518583" y="4114805"/>
              <a:ext cx="1603049" cy="369332"/>
            </a:xfrm>
            <a:prstGeom prst="rect">
              <a:avLst/>
            </a:prstGeom>
            <a:noFill/>
          </p:spPr>
          <p:txBody>
            <a:bodyPr wrap="square" rtlCol="0">
              <a:spAutoFit/>
            </a:bodyPr>
            <a:lstStyle/>
            <a:p>
              <a:pPr algn="ctr"/>
              <a:r>
                <a:rPr lang="en-US" dirty="0"/>
                <a:t>2</a:t>
              </a:r>
            </a:p>
          </p:txBody>
        </p:sp>
        <p:sp>
          <p:nvSpPr>
            <p:cNvPr id="36" name="TextBox 35"/>
            <p:cNvSpPr txBox="1"/>
            <p:nvPr/>
          </p:nvSpPr>
          <p:spPr>
            <a:xfrm>
              <a:off x="510342" y="4455232"/>
              <a:ext cx="1603049" cy="369332"/>
            </a:xfrm>
            <a:prstGeom prst="rect">
              <a:avLst/>
            </a:prstGeom>
            <a:noFill/>
          </p:spPr>
          <p:txBody>
            <a:bodyPr wrap="square" rtlCol="0">
              <a:spAutoFit/>
            </a:bodyPr>
            <a:lstStyle/>
            <a:p>
              <a:pPr algn="ctr"/>
              <a:r>
                <a:rPr lang="en-US" dirty="0"/>
                <a:t>3</a:t>
              </a:r>
            </a:p>
          </p:txBody>
        </p:sp>
        <p:sp>
          <p:nvSpPr>
            <p:cNvPr id="37" name="TextBox 36"/>
            <p:cNvSpPr txBox="1"/>
            <p:nvPr/>
          </p:nvSpPr>
          <p:spPr>
            <a:xfrm>
              <a:off x="510342" y="4837626"/>
              <a:ext cx="1603049" cy="369332"/>
            </a:xfrm>
            <a:prstGeom prst="rect">
              <a:avLst/>
            </a:prstGeom>
            <a:noFill/>
          </p:spPr>
          <p:txBody>
            <a:bodyPr wrap="square" rtlCol="0">
              <a:spAutoFit/>
            </a:bodyPr>
            <a:lstStyle/>
            <a:p>
              <a:pPr algn="ctr"/>
              <a:r>
                <a:rPr lang="en-US" dirty="0"/>
                <a:t>4</a:t>
              </a:r>
            </a:p>
          </p:txBody>
        </p:sp>
        <p:sp>
          <p:nvSpPr>
            <p:cNvPr id="38" name="TextBox 37"/>
            <p:cNvSpPr txBox="1"/>
            <p:nvPr/>
          </p:nvSpPr>
          <p:spPr>
            <a:xfrm>
              <a:off x="510342" y="5274252"/>
              <a:ext cx="1603049" cy="369332"/>
            </a:xfrm>
            <a:prstGeom prst="rect">
              <a:avLst/>
            </a:prstGeom>
            <a:noFill/>
          </p:spPr>
          <p:txBody>
            <a:bodyPr wrap="square" rtlCol="0">
              <a:spAutoFit/>
            </a:bodyPr>
            <a:lstStyle/>
            <a:p>
              <a:pPr algn="ctr"/>
              <a:r>
                <a:rPr lang="en-US" dirty="0"/>
                <a:t>5</a:t>
              </a:r>
            </a:p>
          </p:txBody>
        </p:sp>
        <p:sp>
          <p:nvSpPr>
            <p:cNvPr id="39" name="TextBox 38"/>
            <p:cNvSpPr txBox="1"/>
            <p:nvPr/>
          </p:nvSpPr>
          <p:spPr>
            <a:xfrm>
              <a:off x="2488849" y="5693679"/>
              <a:ext cx="1723768" cy="369332"/>
            </a:xfrm>
            <a:prstGeom prst="rect">
              <a:avLst/>
            </a:prstGeom>
            <a:noFill/>
          </p:spPr>
          <p:txBody>
            <a:bodyPr wrap="square" rtlCol="0">
              <a:spAutoFit/>
            </a:bodyPr>
            <a:lstStyle/>
            <a:p>
              <a:pPr algn="ctr"/>
              <a:r>
                <a:rPr lang="en-US" dirty="0"/>
                <a:t>5 x 4 = 20</a:t>
              </a:r>
            </a:p>
          </p:txBody>
        </p:sp>
        <p:sp>
          <p:nvSpPr>
            <p:cNvPr id="40" name="TextBox 39"/>
            <p:cNvSpPr txBox="1"/>
            <p:nvPr/>
          </p:nvSpPr>
          <p:spPr>
            <a:xfrm>
              <a:off x="4322168" y="5712986"/>
              <a:ext cx="3198972" cy="369332"/>
            </a:xfrm>
            <a:prstGeom prst="rect">
              <a:avLst/>
            </a:prstGeom>
            <a:noFill/>
          </p:spPr>
          <p:txBody>
            <a:bodyPr wrap="square" rtlCol="0">
              <a:spAutoFit/>
            </a:bodyPr>
            <a:lstStyle/>
            <a:p>
              <a:pPr algn="ctr"/>
              <a:r>
                <a:rPr lang="en-US" dirty="0"/>
                <a:t>5 x 7 = 35</a:t>
              </a:r>
            </a:p>
          </p:txBody>
        </p:sp>
      </p:grpSp>
      <p:sp>
        <p:nvSpPr>
          <p:cNvPr id="41" name="Content Placeholder 5"/>
          <p:cNvSpPr txBox="1">
            <a:spLocks/>
          </p:cNvSpPr>
          <p:nvPr/>
        </p:nvSpPr>
        <p:spPr>
          <a:xfrm>
            <a:off x="335041" y="3417262"/>
            <a:ext cx="3779759" cy="25347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3. Beth says you can add two ratios together. Explain how this is true. </a:t>
            </a:r>
          </a:p>
          <a:p>
            <a:pPr marL="0" indent="0">
              <a:buFont typeface="Calibri" panose="020F0502020204030204" pitchFamily="34" charset="0"/>
              <a:buNone/>
            </a:pPr>
            <a:r>
              <a:rPr lang="en-US" sz="2400" dirty="0"/>
              <a:t>4. Tanner says you can add the same amount to both sides. Why might this be correct and incorrect?</a:t>
            </a:r>
          </a:p>
        </p:txBody>
      </p:sp>
    </p:spTree>
    <p:extLst>
      <p:ext uri="{BB962C8B-B14F-4D97-AF65-F5344CB8AC3E}">
        <p14:creationId xmlns:p14="http://schemas.microsoft.com/office/powerpoint/2010/main" val="124105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11" name="Content Placeholder 5"/>
          <p:cNvSpPr txBox="1">
            <a:spLocks/>
          </p:cNvSpPr>
          <p:nvPr/>
        </p:nvSpPr>
        <p:spPr>
          <a:xfrm>
            <a:off x="315883" y="1904795"/>
            <a:ext cx="11460106" cy="134503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600" dirty="0"/>
              <a:t>Another way to model ratios is the ratio table. It allows you to work with </a:t>
            </a:r>
            <a:r>
              <a:rPr lang="en-US" sz="2600" b="1" dirty="0"/>
              <a:t>proportions</a:t>
            </a:r>
            <a:r>
              <a:rPr lang="en-US" sz="2600" dirty="0"/>
              <a:t> (keeping the composed unit or the two quantities the same size in relation to each other) to solve problems. </a:t>
            </a:r>
          </a:p>
        </p:txBody>
      </p:sp>
      <p:sp>
        <p:nvSpPr>
          <p:cNvPr id="41" name="Content Placeholder 5"/>
          <p:cNvSpPr txBox="1">
            <a:spLocks/>
          </p:cNvSpPr>
          <p:nvPr/>
        </p:nvSpPr>
        <p:spPr>
          <a:xfrm>
            <a:off x="335041" y="3417262"/>
            <a:ext cx="4332493" cy="25347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5. Which ratio table shows the correct ratios? Use the area model to explain why.</a:t>
            </a:r>
          </a:p>
          <a:p>
            <a:pPr marL="0" indent="0">
              <a:buNone/>
            </a:pPr>
            <a:r>
              <a:rPr lang="en-US" sz="2400" dirty="0"/>
              <a:t>6. Which ratio table shows incorrect proportions? Use the area model to explain why.  </a:t>
            </a:r>
          </a:p>
        </p:txBody>
      </p:sp>
      <p:graphicFrame>
        <p:nvGraphicFramePr>
          <p:cNvPr id="7" name="Table 6"/>
          <p:cNvGraphicFramePr>
            <a:graphicFrameLocks noGrp="1"/>
          </p:cNvGraphicFramePr>
          <p:nvPr>
            <p:extLst>
              <p:ext uri="{D42A27DB-BD31-4B8C-83A1-F6EECF244321}">
                <p14:modId xmlns:p14="http://schemas.microsoft.com/office/powerpoint/2010/main" val="720156248"/>
              </p:ext>
            </p:extLst>
          </p:nvPr>
        </p:nvGraphicFramePr>
        <p:xfrm>
          <a:off x="5149373" y="3046422"/>
          <a:ext cx="6452716" cy="741680"/>
        </p:xfrm>
        <a:graphic>
          <a:graphicData uri="http://schemas.openxmlformats.org/drawingml/2006/table">
            <a:tbl>
              <a:tblPr firstRow="1" bandRow="1">
                <a:tableStyleId>{5940675A-B579-460E-94D1-54222C63F5DA}</a:tableStyleId>
              </a:tblPr>
              <a:tblGrid>
                <a:gridCol w="1550104">
                  <a:extLst>
                    <a:ext uri="{9D8B030D-6E8A-4147-A177-3AD203B41FA5}">
                      <a16:colId xmlns:a16="http://schemas.microsoft.com/office/drawing/2014/main" val="20000"/>
                    </a:ext>
                  </a:extLst>
                </a:gridCol>
                <a:gridCol w="1108534">
                  <a:extLst>
                    <a:ext uri="{9D8B030D-6E8A-4147-A177-3AD203B41FA5}">
                      <a16:colId xmlns:a16="http://schemas.microsoft.com/office/drawing/2014/main" val="20001"/>
                    </a:ext>
                  </a:extLst>
                </a:gridCol>
                <a:gridCol w="1241947">
                  <a:extLst>
                    <a:ext uri="{9D8B030D-6E8A-4147-A177-3AD203B41FA5}">
                      <a16:colId xmlns:a16="http://schemas.microsoft.com/office/drawing/2014/main" val="20002"/>
                    </a:ext>
                  </a:extLst>
                </a:gridCol>
                <a:gridCol w="1214650">
                  <a:extLst>
                    <a:ext uri="{9D8B030D-6E8A-4147-A177-3AD203B41FA5}">
                      <a16:colId xmlns:a16="http://schemas.microsoft.com/office/drawing/2014/main" val="20003"/>
                    </a:ext>
                  </a:extLst>
                </a:gridCol>
                <a:gridCol w="1337481">
                  <a:extLst>
                    <a:ext uri="{9D8B030D-6E8A-4147-A177-3AD203B41FA5}">
                      <a16:colId xmlns:a16="http://schemas.microsoft.com/office/drawing/2014/main" val="20004"/>
                    </a:ext>
                  </a:extLst>
                </a:gridCol>
              </a:tblGrid>
              <a:tr h="370840">
                <a:tc>
                  <a:txBody>
                    <a:bodyPr/>
                    <a:lstStyle/>
                    <a:p>
                      <a:r>
                        <a:rPr lang="en-US" dirty="0"/>
                        <a:t>Honey</a:t>
                      </a:r>
                      <a:r>
                        <a:rPr lang="en-US" baseline="0" dirty="0"/>
                        <a:t> Crisp</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Granny Smith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2937740834"/>
              </p:ext>
            </p:extLst>
          </p:nvPr>
        </p:nvGraphicFramePr>
        <p:xfrm>
          <a:off x="5149373" y="4409043"/>
          <a:ext cx="6452716" cy="741680"/>
        </p:xfrm>
        <a:graphic>
          <a:graphicData uri="http://schemas.openxmlformats.org/drawingml/2006/table">
            <a:tbl>
              <a:tblPr firstRow="1" bandRow="1">
                <a:tableStyleId>{5940675A-B579-460E-94D1-54222C63F5DA}</a:tableStyleId>
              </a:tblPr>
              <a:tblGrid>
                <a:gridCol w="1550104">
                  <a:extLst>
                    <a:ext uri="{9D8B030D-6E8A-4147-A177-3AD203B41FA5}">
                      <a16:colId xmlns:a16="http://schemas.microsoft.com/office/drawing/2014/main" val="20000"/>
                    </a:ext>
                  </a:extLst>
                </a:gridCol>
                <a:gridCol w="1108534">
                  <a:extLst>
                    <a:ext uri="{9D8B030D-6E8A-4147-A177-3AD203B41FA5}">
                      <a16:colId xmlns:a16="http://schemas.microsoft.com/office/drawing/2014/main" val="20001"/>
                    </a:ext>
                  </a:extLst>
                </a:gridCol>
                <a:gridCol w="1241947">
                  <a:extLst>
                    <a:ext uri="{9D8B030D-6E8A-4147-A177-3AD203B41FA5}">
                      <a16:colId xmlns:a16="http://schemas.microsoft.com/office/drawing/2014/main" val="20002"/>
                    </a:ext>
                  </a:extLst>
                </a:gridCol>
                <a:gridCol w="1214650">
                  <a:extLst>
                    <a:ext uri="{9D8B030D-6E8A-4147-A177-3AD203B41FA5}">
                      <a16:colId xmlns:a16="http://schemas.microsoft.com/office/drawing/2014/main" val="20003"/>
                    </a:ext>
                  </a:extLst>
                </a:gridCol>
                <a:gridCol w="1337481">
                  <a:extLst>
                    <a:ext uri="{9D8B030D-6E8A-4147-A177-3AD203B41FA5}">
                      <a16:colId xmlns:a16="http://schemas.microsoft.com/office/drawing/2014/main" val="20004"/>
                    </a:ext>
                  </a:extLst>
                </a:gridCol>
              </a:tblGrid>
              <a:tr h="370840">
                <a:tc>
                  <a:txBody>
                    <a:bodyPr/>
                    <a:lstStyle/>
                    <a:p>
                      <a:r>
                        <a:rPr lang="en-US" dirty="0"/>
                        <a:t>Honey</a:t>
                      </a:r>
                      <a:r>
                        <a:rPr lang="en-US" baseline="0" dirty="0"/>
                        <a:t> Crisp</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Granny Smith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3" name="TextBox 42"/>
          <p:cNvSpPr txBox="1"/>
          <p:nvPr/>
        </p:nvSpPr>
        <p:spPr>
          <a:xfrm>
            <a:off x="4519278" y="3047930"/>
            <a:ext cx="778351" cy="369332"/>
          </a:xfrm>
          <a:prstGeom prst="rect">
            <a:avLst/>
          </a:prstGeom>
          <a:noFill/>
        </p:spPr>
        <p:txBody>
          <a:bodyPr wrap="square" rtlCol="0">
            <a:spAutoFit/>
          </a:bodyPr>
          <a:lstStyle/>
          <a:p>
            <a:pPr algn="ctr"/>
            <a:r>
              <a:rPr lang="en-US" dirty="0">
                <a:solidFill>
                  <a:schemeClr val="accent2"/>
                </a:solidFill>
              </a:rPr>
              <a:t>A.</a:t>
            </a:r>
          </a:p>
        </p:txBody>
      </p:sp>
      <p:sp>
        <p:nvSpPr>
          <p:cNvPr id="44" name="TextBox 43"/>
          <p:cNvSpPr txBox="1"/>
          <p:nvPr/>
        </p:nvSpPr>
        <p:spPr>
          <a:xfrm>
            <a:off x="4519278" y="4386790"/>
            <a:ext cx="778351" cy="369332"/>
          </a:xfrm>
          <a:prstGeom prst="rect">
            <a:avLst/>
          </a:prstGeom>
          <a:noFill/>
        </p:spPr>
        <p:txBody>
          <a:bodyPr wrap="square" rtlCol="0">
            <a:spAutoFit/>
          </a:bodyPr>
          <a:lstStyle/>
          <a:p>
            <a:pPr algn="ctr"/>
            <a:r>
              <a:rPr lang="en-US" dirty="0">
                <a:solidFill>
                  <a:schemeClr val="accent2"/>
                </a:solidFill>
              </a:rPr>
              <a:t>B.</a:t>
            </a:r>
          </a:p>
        </p:txBody>
      </p:sp>
    </p:spTree>
    <p:extLst>
      <p:ext uri="{BB962C8B-B14F-4D97-AF65-F5344CB8AC3E}">
        <p14:creationId xmlns:p14="http://schemas.microsoft.com/office/powerpoint/2010/main" val="424029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11" name="Content Placeholder 5"/>
          <p:cNvSpPr txBox="1">
            <a:spLocks/>
          </p:cNvSpPr>
          <p:nvPr/>
        </p:nvSpPr>
        <p:spPr>
          <a:xfrm>
            <a:off x="315883" y="1904795"/>
            <a:ext cx="11460106" cy="134503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So far we have been </a:t>
            </a:r>
            <a:r>
              <a:rPr lang="en-US" sz="2600" b="1" dirty="0"/>
              <a:t>scaling up </a:t>
            </a:r>
            <a:r>
              <a:rPr lang="en-US" sz="2600" dirty="0"/>
              <a:t>(</a:t>
            </a:r>
            <a:r>
              <a:rPr lang="en-US" sz="2600" i="1" dirty="0"/>
              <a:t>growing</a:t>
            </a:r>
            <a:r>
              <a:rPr lang="en-US" sz="2600" dirty="0"/>
              <a:t> or </a:t>
            </a:r>
            <a:r>
              <a:rPr lang="en-US" sz="2600" i="1" dirty="0"/>
              <a:t>increasing</a:t>
            </a:r>
            <a:r>
              <a:rPr lang="en-US" sz="2600" dirty="0"/>
              <a:t>) the original ratio of 4 to 7. Let’s examine a few more relationships.  </a:t>
            </a:r>
          </a:p>
        </p:txBody>
      </p:sp>
      <p:sp>
        <p:nvSpPr>
          <p:cNvPr id="41" name="Content Placeholder 5"/>
          <p:cNvSpPr txBox="1">
            <a:spLocks/>
          </p:cNvSpPr>
          <p:nvPr/>
        </p:nvSpPr>
        <p:spPr>
          <a:xfrm>
            <a:off x="315883" y="2926764"/>
            <a:ext cx="7012965" cy="50890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7. Explain the relationship within the composed unit.</a:t>
            </a:r>
          </a:p>
          <a:p>
            <a:pPr marL="0" indent="0">
              <a:buFont typeface="Calibri" panose="020F0502020204030204" pitchFamily="34" charset="0"/>
              <a:buNone/>
            </a:pPr>
            <a:r>
              <a:rPr lang="en-US" sz="2400" dirty="0"/>
              <a:t> </a:t>
            </a:r>
          </a:p>
        </p:txBody>
      </p:sp>
      <p:sp>
        <p:nvSpPr>
          <p:cNvPr id="8" name="Content Placeholder 5"/>
          <p:cNvSpPr txBox="1">
            <a:spLocks/>
          </p:cNvSpPr>
          <p:nvPr/>
        </p:nvSpPr>
        <p:spPr>
          <a:xfrm>
            <a:off x="315883" y="3598535"/>
            <a:ext cx="11460106" cy="7823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Now let’s </a:t>
            </a:r>
            <a:r>
              <a:rPr lang="en-US" sz="2600" b="1" dirty="0"/>
              <a:t>scale down </a:t>
            </a:r>
            <a:r>
              <a:rPr lang="en-US" sz="2600" dirty="0"/>
              <a:t>(</a:t>
            </a:r>
            <a:r>
              <a:rPr lang="en-US" sz="2600" i="1" dirty="0"/>
              <a:t>shrink</a:t>
            </a:r>
            <a:r>
              <a:rPr lang="en-US" sz="2600" dirty="0"/>
              <a:t> or </a:t>
            </a:r>
            <a:r>
              <a:rPr lang="en-US" sz="2600" i="1" dirty="0"/>
              <a:t>decrease</a:t>
            </a:r>
            <a:r>
              <a:rPr lang="en-US" sz="2600" dirty="0"/>
              <a:t>) the original ratio of 4 to 7. Use the ratio table to examine the following two situations.    </a:t>
            </a:r>
          </a:p>
        </p:txBody>
      </p:sp>
      <p:sp>
        <p:nvSpPr>
          <p:cNvPr id="9" name="Content Placeholder 5"/>
          <p:cNvSpPr txBox="1">
            <a:spLocks/>
          </p:cNvSpPr>
          <p:nvPr/>
        </p:nvSpPr>
        <p:spPr>
          <a:xfrm>
            <a:off x="315883" y="4566777"/>
            <a:ext cx="7176738" cy="171119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8. If you have one Honey Crisp apple, how many Granny Smith apples do you have to keep the same proportion?</a:t>
            </a:r>
          </a:p>
          <a:p>
            <a:pPr marL="0" indent="0">
              <a:buNone/>
            </a:pPr>
            <a:r>
              <a:rPr lang="en-US" sz="2400" dirty="0"/>
              <a:t>9. If you have one Granny Smith apple, how many Honey Crisp apples do you have to keep the same proportion?</a:t>
            </a:r>
          </a:p>
          <a:p>
            <a:pPr marL="0" indent="0">
              <a:buFont typeface="Calibri" panose="020F0502020204030204" pitchFamily="34" charset="0"/>
              <a:buNone/>
            </a:pPr>
            <a:r>
              <a:rPr lang="en-US" sz="2400" dirty="0"/>
              <a:t> </a:t>
            </a:r>
          </a:p>
        </p:txBody>
      </p:sp>
    </p:spTree>
    <p:extLst>
      <p:ext uri="{BB962C8B-B14F-4D97-AF65-F5344CB8AC3E}">
        <p14:creationId xmlns:p14="http://schemas.microsoft.com/office/powerpoint/2010/main" val="332831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11" name="Content Placeholder 5"/>
          <p:cNvSpPr txBox="1">
            <a:spLocks/>
          </p:cNvSpPr>
          <p:nvPr/>
        </p:nvSpPr>
        <p:spPr>
          <a:xfrm>
            <a:off x="315883" y="1904795"/>
            <a:ext cx="11460106" cy="134503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So far we have been </a:t>
            </a:r>
            <a:r>
              <a:rPr lang="en-US" sz="2600" b="1" dirty="0"/>
              <a:t>scaling up </a:t>
            </a:r>
            <a:r>
              <a:rPr lang="en-US" sz="2600" dirty="0"/>
              <a:t>(</a:t>
            </a:r>
            <a:r>
              <a:rPr lang="en-US" sz="2600" i="1" dirty="0"/>
              <a:t>growing</a:t>
            </a:r>
            <a:r>
              <a:rPr lang="en-US" sz="2600" dirty="0"/>
              <a:t> or </a:t>
            </a:r>
            <a:r>
              <a:rPr lang="en-US" sz="2600" i="1" dirty="0"/>
              <a:t>increasing</a:t>
            </a:r>
            <a:r>
              <a:rPr lang="en-US" sz="2600" dirty="0"/>
              <a:t>) the original ratio of 4 to 7. Let’s examine a few more relationships.  </a:t>
            </a:r>
          </a:p>
        </p:txBody>
      </p:sp>
      <p:sp>
        <p:nvSpPr>
          <p:cNvPr id="41" name="Content Placeholder 5"/>
          <p:cNvSpPr txBox="1">
            <a:spLocks/>
          </p:cNvSpPr>
          <p:nvPr/>
        </p:nvSpPr>
        <p:spPr>
          <a:xfrm>
            <a:off x="315883" y="2926764"/>
            <a:ext cx="7012965" cy="50890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7. Explain the relationship within the composed unit.</a:t>
            </a:r>
          </a:p>
          <a:p>
            <a:pPr marL="0" indent="0">
              <a:buFont typeface="Calibri" panose="020F0502020204030204" pitchFamily="34" charset="0"/>
              <a:buNone/>
            </a:pPr>
            <a:r>
              <a:rPr lang="en-US" sz="2400" dirty="0"/>
              <a:t> </a:t>
            </a:r>
          </a:p>
        </p:txBody>
      </p:sp>
      <p:sp>
        <p:nvSpPr>
          <p:cNvPr id="8" name="Content Placeholder 5"/>
          <p:cNvSpPr txBox="1">
            <a:spLocks/>
          </p:cNvSpPr>
          <p:nvPr/>
        </p:nvSpPr>
        <p:spPr>
          <a:xfrm>
            <a:off x="315883" y="3598535"/>
            <a:ext cx="11460106" cy="7823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600" dirty="0"/>
              <a:t>Now let’s </a:t>
            </a:r>
            <a:r>
              <a:rPr lang="en-US" sz="2600" b="1" dirty="0"/>
              <a:t>scale down </a:t>
            </a:r>
            <a:r>
              <a:rPr lang="en-US" sz="2600" dirty="0"/>
              <a:t>(</a:t>
            </a:r>
            <a:r>
              <a:rPr lang="en-US" sz="2600" i="1" dirty="0"/>
              <a:t>shrink</a:t>
            </a:r>
            <a:r>
              <a:rPr lang="en-US" sz="2600" dirty="0"/>
              <a:t> or </a:t>
            </a:r>
            <a:r>
              <a:rPr lang="en-US" sz="2600" i="1" dirty="0"/>
              <a:t>decrease</a:t>
            </a:r>
            <a:r>
              <a:rPr lang="en-US" sz="2600" dirty="0"/>
              <a:t>) the original ratio of 4 to 7. Use the ratio table to examine the following two situations.    </a:t>
            </a:r>
          </a:p>
        </p:txBody>
      </p:sp>
      <p:sp>
        <p:nvSpPr>
          <p:cNvPr id="9" name="Content Placeholder 5"/>
          <p:cNvSpPr txBox="1">
            <a:spLocks/>
          </p:cNvSpPr>
          <p:nvPr/>
        </p:nvSpPr>
        <p:spPr>
          <a:xfrm>
            <a:off x="315883" y="4566777"/>
            <a:ext cx="7176738" cy="171119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t>8. If you have one Honey Crisp apple, how many Granny Smith apples do you have to keep the same proportion?</a:t>
            </a:r>
          </a:p>
          <a:p>
            <a:pPr marL="0" indent="0">
              <a:buNone/>
            </a:pPr>
            <a:r>
              <a:rPr lang="en-US" sz="2400" dirty="0"/>
              <a:t>9. If you have one Granny Smith apple, how many Honey Crisp apples do you have to keep the same proportion?</a:t>
            </a:r>
          </a:p>
          <a:p>
            <a:pPr marL="0" indent="0">
              <a:buFont typeface="Calibri" panose="020F0502020204030204" pitchFamily="34" charset="0"/>
              <a:buNone/>
            </a:pPr>
            <a:r>
              <a:rPr lang="en-US" sz="2400" dirty="0"/>
              <a:t> </a:t>
            </a:r>
          </a:p>
        </p:txBody>
      </p:sp>
      <p:graphicFrame>
        <p:nvGraphicFramePr>
          <p:cNvPr id="10" name="Table 9"/>
          <p:cNvGraphicFramePr>
            <a:graphicFrameLocks noGrp="1"/>
          </p:cNvGraphicFramePr>
          <p:nvPr>
            <p:extLst>
              <p:ext uri="{D42A27DB-BD31-4B8C-83A1-F6EECF244321}">
                <p14:modId xmlns:p14="http://schemas.microsoft.com/office/powerpoint/2010/main" val="1602135194"/>
              </p:ext>
            </p:extLst>
          </p:nvPr>
        </p:nvGraphicFramePr>
        <p:xfrm>
          <a:off x="7670042" y="4916897"/>
          <a:ext cx="4283368" cy="741680"/>
        </p:xfrm>
        <a:graphic>
          <a:graphicData uri="http://schemas.openxmlformats.org/drawingml/2006/table">
            <a:tbl>
              <a:tblPr firstRow="1" bandRow="1">
                <a:tableStyleId>{5940675A-B579-460E-94D1-54222C63F5DA}</a:tableStyleId>
              </a:tblPr>
              <a:tblGrid>
                <a:gridCol w="1692322">
                  <a:extLst>
                    <a:ext uri="{9D8B030D-6E8A-4147-A177-3AD203B41FA5}">
                      <a16:colId xmlns:a16="http://schemas.microsoft.com/office/drawing/2014/main" val="20000"/>
                    </a:ext>
                  </a:extLst>
                </a:gridCol>
                <a:gridCol w="859809">
                  <a:extLst>
                    <a:ext uri="{9D8B030D-6E8A-4147-A177-3AD203B41FA5}">
                      <a16:colId xmlns:a16="http://schemas.microsoft.com/office/drawing/2014/main" val="20001"/>
                    </a:ext>
                  </a:extLst>
                </a:gridCol>
                <a:gridCol w="818866">
                  <a:extLst>
                    <a:ext uri="{9D8B030D-6E8A-4147-A177-3AD203B41FA5}">
                      <a16:colId xmlns:a16="http://schemas.microsoft.com/office/drawing/2014/main" val="20002"/>
                    </a:ext>
                  </a:extLst>
                </a:gridCol>
                <a:gridCol w="912371">
                  <a:extLst>
                    <a:ext uri="{9D8B030D-6E8A-4147-A177-3AD203B41FA5}">
                      <a16:colId xmlns:a16="http://schemas.microsoft.com/office/drawing/2014/main" val="20003"/>
                    </a:ext>
                  </a:extLst>
                </a:gridCol>
              </a:tblGrid>
              <a:tr h="370840">
                <a:tc>
                  <a:txBody>
                    <a:bodyPr/>
                    <a:lstStyle/>
                    <a:p>
                      <a:r>
                        <a:rPr lang="en-US" dirty="0">
                          <a:solidFill>
                            <a:srgbClr val="C00000"/>
                          </a:solidFill>
                        </a:rPr>
                        <a:t>Honey</a:t>
                      </a:r>
                      <a:r>
                        <a:rPr lang="en-US" baseline="0" dirty="0">
                          <a:solidFill>
                            <a:srgbClr val="C00000"/>
                          </a:solidFill>
                        </a:rPr>
                        <a:t> Crisp</a:t>
                      </a: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C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C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C00000"/>
                          </a:solidFill>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solidFill>
                            <a:srgbClr val="C00000"/>
                          </a:solidFill>
                        </a:rPr>
                        <a:t>Granny Smith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solidFill>
                            <a:srgbClr val="C00000"/>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solidFill>
                            <a:srgbClr val="C00000"/>
                          </a:solidFill>
                        </a:rPr>
                        <a:t>1</a:t>
                      </a:r>
                      <a:r>
                        <a:rPr lang="en-US" baseline="0" dirty="0">
                          <a:solidFill>
                            <a:srgbClr val="C00000"/>
                          </a:solidFill>
                        </a:rPr>
                        <a:t> 3/4 </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solidFill>
                            <a:srgbClr val="C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2" name="Content Placeholder 5"/>
          <p:cNvSpPr txBox="1">
            <a:spLocks/>
          </p:cNvSpPr>
          <p:nvPr/>
        </p:nvSpPr>
        <p:spPr>
          <a:xfrm>
            <a:off x="7670042" y="2750089"/>
            <a:ext cx="4283368" cy="70656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i="1" dirty="0">
                <a:solidFill>
                  <a:srgbClr val="C00000"/>
                </a:solidFill>
              </a:rPr>
              <a:t>For every 4 Honey Crisp apples there is 7 Granny Smith Apples. </a:t>
            </a:r>
          </a:p>
        </p:txBody>
      </p:sp>
    </p:spTree>
    <p:extLst>
      <p:ext uri="{BB962C8B-B14F-4D97-AF65-F5344CB8AC3E}">
        <p14:creationId xmlns:p14="http://schemas.microsoft.com/office/powerpoint/2010/main" val="93715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Ratio and Proportion</a:t>
            </a:r>
          </a:p>
        </p:txBody>
      </p:sp>
      <p:sp>
        <p:nvSpPr>
          <p:cNvPr id="6" name="Content Placeholder 5"/>
          <p:cNvSpPr>
            <a:spLocks noGrp="1"/>
          </p:cNvSpPr>
          <p:nvPr>
            <p:ph idx="1"/>
          </p:nvPr>
        </p:nvSpPr>
        <p:spPr>
          <a:xfrm>
            <a:off x="315883" y="1845734"/>
            <a:ext cx="11460106" cy="1515304"/>
          </a:xfrm>
        </p:spPr>
        <p:txBody>
          <a:bodyPr>
            <a:noAutofit/>
          </a:bodyPr>
          <a:lstStyle/>
          <a:p>
            <a:pPr marL="0" indent="0">
              <a:buNone/>
            </a:pPr>
            <a:r>
              <a:rPr lang="en-US" sz="2600" dirty="0"/>
              <a:t>In problem 8 and 9, you found the two </a:t>
            </a:r>
            <a:r>
              <a:rPr lang="en-US" sz="2600" b="1" dirty="0"/>
              <a:t>unit rates</a:t>
            </a:r>
            <a:r>
              <a:rPr lang="en-US" sz="2600" dirty="0"/>
              <a:t>: a ratio compared to 1.  </a:t>
            </a:r>
          </a:p>
          <a:p>
            <a:pPr marL="0" indent="0">
              <a:buNone/>
            </a:pPr>
            <a:r>
              <a:rPr lang="en-US" sz="2600" dirty="0"/>
              <a:t>10. Explain what each unit rate means for problems 8 and 9. </a:t>
            </a:r>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
        <p:nvSpPr>
          <p:cNvPr id="7" name="Content Placeholder 5"/>
          <p:cNvSpPr txBox="1">
            <a:spLocks/>
          </p:cNvSpPr>
          <p:nvPr/>
        </p:nvSpPr>
        <p:spPr>
          <a:xfrm>
            <a:off x="2147412" y="3199217"/>
            <a:ext cx="7176738" cy="171119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dirty="0">
                <a:solidFill>
                  <a:srgbClr val="0070C0"/>
                </a:solidFill>
              </a:rPr>
              <a:t>8. If you have one Honey Crisp apple, how many Granny Smith apples do you have to keep the same proportion?</a:t>
            </a:r>
          </a:p>
          <a:p>
            <a:pPr marL="0" indent="0">
              <a:buNone/>
            </a:pPr>
            <a:r>
              <a:rPr lang="en-US" sz="2400" dirty="0">
                <a:solidFill>
                  <a:srgbClr val="0070C0"/>
                </a:solidFill>
              </a:rPr>
              <a:t>9. If you have one Granny Smith apple, how many Honey Crisp apples do you have to keep the same proportion?</a:t>
            </a:r>
          </a:p>
          <a:p>
            <a:pPr marL="0" indent="0">
              <a:buFont typeface="Calibri" panose="020F0502020204030204" pitchFamily="34" charset="0"/>
              <a:buNone/>
            </a:pPr>
            <a:r>
              <a:rPr lang="en-US" sz="2400" dirty="0">
                <a:solidFill>
                  <a:srgbClr val="0070C0"/>
                </a:solidFill>
              </a:rPr>
              <a:t> </a:t>
            </a:r>
          </a:p>
        </p:txBody>
      </p:sp>
    </p:spTree>
    <p:extLst>
      <p:ext uri="{BB962C8B-B14F-4D97-AF65-F5344CB8AC3E}">
        <p14:creationId xmlns:p14="http://schemas.microsoft.com/office/powerpoint/2010/main" val="317661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5883" y="286603"/>
            <a:ext cx="10839797" cy="1450757"/>
          </a:xfrm>
        </p:spPr>
        <p:txBody>
          <a:bodyPr/>
          <a:lstStyle/>
          <a:p>
            <a:r>
              <a:rPr lang="en-US" dirty="0"/>
              <a:t>Lesson 1: Summary</a:t>
            </a:r>
          </a:p>
        </p:txBody>
      </p:sp>
      <p:sp>
        <p:nvSpPr>
          <p:cNvPr id="6" name="Content Placeholder 5"/>
          <p:cNvSpPr>
            <a:spLocks noGrp="1"/>
          </p:cNvSpPr>
          <p:nvPr>
            <p:ph idx="1"/>
          </p:nvPr>
        </p:nvSpPr>
        <p:spPr>
          <a:xfrm>
            <a:off x="315883" y="1845733"/>
            <a:ext cx="11460106" cy="4213873"/>
          </a:xfrm>
        </p:spPr>
        <p:txBody>
          <a:bodyPr>
            <a:noAutofit/>
          </a:bodyPr>
          <a:lstStyle/>
          <a:p>
            <a:pPr marL="0" indent="0">
              <a:buNone/>
            </a:pPr>
            <a:r>
              <a:rPr lang="en-US" sz="2600" dirty="0"/>
              <a:t>Samantha, a chef in the Fletcher restaurant, decided to modify the pie recipe. She wanted to try 6 Honey Crisp apples and 4 Granny Smith apples. </a:t>
            </a:r>
          </a:p>
          <a:p>
            <a:pPr marL="0" indent="0">
              <a:buNone/>
            </a:pPr>
            <a:r>
              <a:rPr lang="en-US" sz="2600" dirty="0"/>
              <a:t>11. Use Samantha’s recipe to define the following: ratio, proportion, unit rate, composed unit, multiplicative, scaling up and scaling down. </a:t>
            </a:r>
          </a:p>
          <a:p>
            <a:pPr marL="0" indent="0">
              <a:buNone/>
            </a:pPr>
            <a:r>
              <a:rPr lang="en-US" sz="2600" dirty="0"/>
              <a:t>12. Create bar model of the </a:t>
            </a:r>
            <a:r>
              <a:rPr lang="en-US" sz="2600" i="1" dirty="0"/>
              <a:t>composed unit</a:t>
            </a:r>
            <a:r>
              <a:rPr lang="en-US" sz="2600" dirty="0"/>
              <a:t>. </a:t>
            </a:r>
          </a:p>
          <a:p>
            <a:pPr marL="0" indent="0">
              <a:buNone/>
            </a:pPr>
            <a:r>
              <a:rPr lang="en-US" sz="2600" dirty="0"/>
              <a:t>13. Paula says there will always be 1.5 Honey Crisp apples times as many Granny Smith apples. So if there are 30 Granny Smith apples, how could you use this information to find the number of Honey Crisp apples? </a:t>
            </a:r>
          </a:p>
          <a:p>
            <a:pPr marL="0" indent="0">
              <a:buNone/>
            </a:pPr>
            <a:endParaRPr lang="en-US" sz="2600" dirty="0"/>
          </a:p>
          <a:p>
            <a:pPr marL="0" indent="0">
              <a:buNone/>
            </a:pPr>
            <a:endParaRPr lang="en-US" sz="2600" dirty="0"/>
          </a:p>
        </p:txBody>
      </p:sp>
      <p:sp>
        <p:nvSpPr>
          <p:cNvPr id="4" name="Footer Placeholder 3"/>
          <p:cNvSpPr>
            <a:spLocks noGrp="1"/>
          </p:cNvSpPr>
          <p:nvPr>
            <p:ph type="ftr" sz="quarter" idx="11"/>
          </p:nvPr>
        </p:nvSpPr>
        <p:spPr/>
        <p:txBody>
          <a:bodyPr/>
          <a:lstStyle/>
          <a:p>
            <a:r>
              <a:rPr lang="en-US"/>
              <a:t>© DMTI (2017) | Resource Materials | www.dmtinstitute.com</a:t>
            </a:r>
            <a:endParaRPr lang="en-US" dirty="0"/>
          </a:p>
        </p:txBody>
      </p:sp>
      <p:pic>
        <p:nvPicPr>
          <p:cNvPr id="2" name="Picture 1"/>
          <p:cNvPicPr>
            <a:picLocks noChangeAspect="1"/>
          </p:cNvPicPr>
          <p:nvPr/>
        </p:nvPicPr>
        <p:blipFill>
          <a:blip r:embed="rId3"/>
          <a:stretch>
            <a:fillRect/>
          </a:stretch>
        </p:blipFill>
        <p:spPr>
          <a:xfrm>
            <a:off x="11039475" y="0"/>
            <a:ext cx="1152525" cy="1028700"/>
          </a:xfrm>
          <a:prstGeom prst="rect">
            <a:avLst/>
          </a:prstGeom>
        </p:spPr>
      </p:pic>
      <p:pic>
        <p:nvPicPr>
          <p:cNvPr id="3" name="Picture 2"/>
          <p:cNvPicPr>
            <a:picLocks noChangeAspect="1"/>
          </p:cNvPicPr>
          <p:nvPr/>
        </p:nvPicPr>
        <p:blipFill>
          <a:blip r:embed="rId4"/>
          <a:stretch>
            <a:fillRect/>
          </a:stretch>
        </p:blipFill>
        <p:spPr>
          <a:xfrm>
            <a:off x="-12357" y="0"/>
            <a:ext cx="1264444" cy="1028700"/>
          </a:xfrm>
          <a:prstGeom prst="rect">
            <a:avLst/>
          </a:prstGeom>
        </p:spPr>
      </p:pic>
    </p:spTree>
    <p:extLst>
      <p:ext uri="{BB962C8B-B14F-4D97-AF65-F5344CB8AC3E}">
        <p14:creationId xmlns:p14="http://schemas.microsoft.com/office/powerpoint/2010/main" val="311787141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68422</TotalTime>
  <Words>1184</Words>
  <Application>Microsoft Office PowerPoint</Application>
  <PresentationFormat>Widescreen</PresentationFormat>
  <Paragraphs>177</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Lesson 1</vt:lpstr>
      <vt:lpstr>Lesson 1: Ratio and Proportion</vt:lpstr>
      <vt:lpstr>Lesson 1: Ratio and Proportion</vt:lpstr>
      <vt:lpstr>Lesson 1: Ratio and Proportion</vt:lpstr>
      <vt:lpstr>Lesson 1: Ratio and Proportion</vt:lpstr>
      <vt:lpstr>Lesson 1: Ratio and Proportion</vt:lpstr>
      <vt:lpstr>Lesson 1: Ratio and Proportion</vt:lpstr>
      <vt:lpstr>Lesson 1: Ratio and Proportion</vt:lpstr>
      <vt:lpstr>Lesson 1: Summary</vt:lpstr>
      <vt:lpstr>Lesson 2</vt:lpstr>
      <vt:lpstr>Lesson 2: Practice</vt:lpstr>
      <vt:lpstr>Lesson 2: Practice</vt:lpstr>
    </vt:vector>
  </TitlesOfParts>
  <Company>Boise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Reasoning</dc:title>
  <dc:creator>Jonathan Brendefur, PhD</dc:creator>
  <cp:lastModifiedBy>Kathryn Y. Holland</cp:lastModifiedBy>
  <cp:revision>871</cp:revision>
  <dcterms:created xsi:type="dcterms:W3CDTF">2014-01-16T18:30:27Z</dcterms:created>
  <dcterms:modified xsi:type="dcterms:W3CDTF">2019-08-23T21:34:27Z</dcterms:modified>
  <cp:contentStatus/>
</cp:coreProperties>
</file>